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7" r:id="rId3"/>
    <p:sldId id="258" r:id="rId4"/>
    <p:sldId id="279" r:id="rId5"/>
    <p:sldId id="294" r:id="rId6"/>
    <p:sldId id="276" r:id="rId7"/>
    <p:sldId id="295" r:id="rId8"/>
    <p:sldId id="296" r:id="rId9"/>
    <p:sldId id="265" r:id="rId10"/>
    <p:sldId id="281" r:id="rId11"/>
    <p:sldId id="297" r:id="rId12"/>
    <p:sldId id="278" r:id="rId13"/>
    <p:sldId id="282" r:id="rId14"/>
    <p:sldId id="298" r:id="rId15"/>
    <p:sldId id="283" r:id="rId16"/>
    <p:sldId id="299" r:id="rId17"/>
    <p:sldId id="300" r:id="rId18"/>
    <p:sldId id="285" r:id="rId19"/>
    <p:sldId id="301" r:id="rId20"/>
    <p:sldId id="302" r:id="rId21"/>
    <p:sldId id="287" r:id="rId22"/>
    <p:sldId id="277" r:id="rId23"/>
    <p:sldId id="275" r:id="rId24"/>
    <p:sldId id="259" r:id="rId25"/>
    <p:sldId id="260" r:id="rId26"/>
    <p:sldId id="261" r:id="rId27"/>
    <p:sldId id="262" r:id="rId28"/>
    <p:sldId id="263" r:id="rId29"/>
    <p:sldId id="264" r:id="rId30"/>
    <p:sldId id="266" r:id="rId31"/>
    <p:sldId id="267" r:id="rId32"/>
    <p:sldId id="268" r:id="rId33"/>
    <p:sldId id="269" r:id="rId34"/>
    <p:sldId id="270" r:id="rId35"/>
    <p:sldId id="271" r:id="rId36"/>
    <p:sldId id="272" r:id="rId37"/>
    <p:sldId id="273" r:id="rId38"/>
    <p:sldId id="274" r:id="rId39"/>
  </p:sldIdLst>
  <p:sldSz cx="18288000" cy="10287000"/>
  <p:notesSz cx="6858000" cy="9144000"/>
  <p:embeddedFontLst>
    <p:embeddedFont>
      <p:font typeface="華康儷宋 Std W5" panose="02020500000000000000" pitchFamily="18" charset="-120"/>
      <p:regular r:id="rId41"/>
    </p:embeddedFont>
    <p:embeddedFont>
      <p:font typeface="Montserrat" panose="00000500000000000000" pitchFamily="2" charset="0"/>
      <p:regular r:id="rId42"/>
      <p:bold r:id="rId43"/>
      <p:italic r:id="rId44"/>
      <p:boldItalic r:id="rId45"/>
    </p:embeddedFont>
    <p:embeddedFont>
      <p:font typeface="Montserrat Bold" panose="00000800000000000000" charset="0"/>
      <p:regular r:id="rId46"/>
    </p:embeddedFont>
    <p:embeddedFont>
      <p:font typeface="Montserrat Classic" panose="02020500000000000000" charset="0"/>
      <p:regular r:id="rId47"/>
    </p:embeddedFont>
    <p:embeddedFont>
      <p:font typeface="Montserrat Classic Bold" panose="02020500000000000000" charset="0"/>
      <p:regular r:id="rId48"/>
    </p:embeddedFont>
    <p:embeddedFont>
      <p:font typeface="Montserrat Medium" panose="00000600000000000000" pitchFamily="2" charset="0"/>
      <p:regular r:id="rId49"/>
      <p:italic r:id="rId50"/>
    </p:embeddedFont>
    <p:embeddedFont>
      <p:font typeface="Montserrat Semi-Bold" panose="02020500000000000000" charset="0"/>
      <p:regular r:id="rId51"/>
    </p:embeddedFont>
    <p:embeddedFont>
      <p:font typeface="華康雅風體 Std W3" panose="00050300000000000000" pitchFamily="18" charset="-120"/>
      <p:regular r:id="rId52"/>
    </p:embeddedFont>
    <p:embeddedFont>
      <p:font typeface="華康儷宋 Std W3" panose="02020300000000000000" pitchFamily="18" charset="-12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BDA"/>
    <a:srgbClr val="FEF8C0"/>
    <a:srgbClr val="FAEFA2"/>
    <a:srgbClr val="FEF07D"/>
    <a:srgbClr val="FEF5A8"/>
    <a:srgbClr val="FCF5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DE0F01-FA4D-4F27-B67F-8BB92D706F99}" v="67" dt="2024-04-21T08:27:02.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385" autoAdjust="0"/>
  </p:normalViewPr>
  <p:slideViewPr>
    <p:cSldViewPr snapToGrid="0">
      <p:cViewPr varScale="1">
        <p:scale>
          <a:sx n="42" d="100"/>
          <a:sy n="42" d="100"/>
        </p:scale>
        <p:origin x="706" y="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38ECD-BCC4-48E1-AD42-21D680E6F66E}" type="datetimeFigureOut">
              <a:rPr lang="zh-TW" altLang="en-US" smtClean="0"/>
              <a:t>2024/4/21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D079A-0A81-4BA4-B531-59C366CBF432}" type="slidenum">
              <a:rPr lang="zh-TW" altLang="en-US" smtClean="0"/>
              <a:t>‹#›</a:t>
            </a:fld>
            <a:endParaRPr lang="zh-TW" altLang="en-US"/>
          </a:p>
        </p:txBody>
      </p:sp>
    </p:spTree>
    <p:extLst>
      <p:ext uri="{BB962C8B-B14F-4D97-AF65-F5344CB8AC3E}">
        <p14:creationId xmlns:p14="http://schemas.microsoft.com/office/powerpoint/2010/main" val="960014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1</a:t>
            </a:fld>
            <a:endParaRPr lang="zh-TW" altLang="en-US"/>
          </a:p>
        </p:txBody>
      </p:sp>
    </p:spTree>
    <p:extLst>
      <p:ext uri="{BB962C8B-B14F-4D97-AF65-F5344CB8AC3E}">
        <p14:creationId xmlns:p14="http://schemas.microsoft.com/office/powerpoint/2010/main" val="218718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latin typeface="華康儷宋 Std W3" panose="02020300000000000000" pitchFamily="18" charset="-120"/>
                <a:ea typeface="華康儷宋 Std W3" panose="02020300000000000000" pitchFamily="18" charset="-120"/>
              </a:rPr>
              <a:t>虛擬世界是電腦模擬的三維環境，現在不僅僅用於遊戲，也廣泛應用於社交和商業互動。</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本文通過觀察和使用者焦點小組研究了虛擬世界中的負面行為或「悲傷」。</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研究目的在於識別悲傷行為及其影響，探查悲傷發生的原因，以及可能的目標和肇事者。</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調查結果顯示，悲傷行為很常見，通常是對虛擬世界較不熟悉的居民受到對虛擬世界較熟悉的人的持續性不可接受的行為。</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本文還提出了社區和個人的應對策略。</a:t>
            </a:r>
          </a:p>
          <a:p>
            <a:endParaRPr lang="zh-TW" altLang="en-US"/>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4</a:t>
            </a:fld>
            <a:endParaRPr lang="zh-TW" altLang="en-US"/>
          </a:p>
        </p:txBody>
      </p:sp>
    </p:spTree>
    <p:extLst>
      <p:ext uri="{BB962C8B-B14F-4D97-AF65-F5344CB8AC3E}">
        <p14:creationId xmlns:p14="http://schemas.microsoft.com/office/powerpoint/2010/main" val="330231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latin typeface="華康儷宋 Std W3" panose="02020300000000000000" pitchFamily="18" charset="-120"/>
                <a:ea typeface="華康儷宋 Std W3" panose="02020300000000000000" pitchFamily="18" charset="-120"/>
              </a:rPr>
              <a:t>虛擬世界是電腦模擬的三維環境，現在不僅僅用於遊戲，也廣泛應用於社交和商業互動。</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本文通過觀察和使用者焦點小組研究了虛擬世界中的負面行為或「悲傷」。</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研究目的在於識別悲傷行為及其影響，探查悲傷發生的原因，以及可能的目標和肇事者。</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調查結果顯示，悲傷行為很常見，通常是對虛擬世界較不熟悉的居民受到對虛擬世界較熟悉的人的持續性不可接受的行為。</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本文還提出了社區和個人的應對策略。</a:t>
            </a:r>
          </a:p>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350323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latin typeface="華康儷宋 Std W3" panose="02020300000000000000" pitchFamily="18" charset="-120"/>
                <a:ea typeface="華康儷宋 Std W3" panose="02020300000000000000" pitchFamily="18" charset="-120"/>
              </a:rPr>
              <a:t>虛擬世界是電腦模擬的三維環境，現在不僅僅用於遊戲，也廣泛應用於社交和商業互動。</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本文通過觀察和使用者焦點小組研究了虛擬世界中的負面行為或「悲傷」。</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研究目的在於識別悲傷行為及其影響，探查悲傷發生的原因，以及可能的目標和肇事者。</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調查結果顯示，悲傷行為很常見，通常是對虛擬世界較不熟悉的居民受到對虛擬世界較熟悉的人的持續性不可接受的行為。</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本文還提出了社區和個人的應對策略。</a:t>
            </a:r>
          </a:p>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355730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latin typeface="華康儷宋 Std W3" panose="02020300000000000000" pitchFamily="18" charset="-120"/>
                <a:ea typeface="華康儷宋 Std W3" panose="02020300000000000000" pitchFamily="18" charset="-120"/>
              </a:rPr>
              <a:t>虛擬世界是電腦模擬的三維環境，現在不僅僅用於遊戲，也廣泛應用於社交和商業互動。</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本文通過觀察和使用者焦點小組研究了虛擬世界中的負面行為或「悲傷」。</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研究目的在於識別悲傷行為及其影響，探查悲傷發生的原因，以及可能的目標和肇事者。</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調查結果顯示，悲傷行為很常見，通常是對虛擬世界較不熟悉的居民受到對虛擬世界較熟悉的人的持續性不可接受的行為。</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本文還提出了社區和個人的應對策略。</a:t>
            </a:r>
          </a:p>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92759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16</a:t>
            </a:fld>
            <a:endParaRPr lang="zh-TW" altLang="en-US"/>
          </a:p>
        </p:txBody>
      </p:sp>
    </p:spTree>
    <p:extLst>
      <p:ext uri="{BB962C8B-B14F-4D97-AF65-F5344CB8AC3E}">
        <p14:creationId xmlns:p14="http://schemas.microsoft.com/office/powerpoint/2010/main" val="322293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63580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19</a:t>
            </a:fld>
            <a:endParaRPr lang="zh-TW" altLang="en-US"/>
          </a:p>
        </p:txBody>
      </p:sp>
    </p:spTree>
    <p:extLst>
      <p:ext uri="{BB962C8B-B14F-4D97-AF65-F5344CB8AC3E}">
        <p14:creationId xmlns:p14="http://schemas.microsoft.com/office/powerpoint/2010/main" val="4025815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D079A-0A81-4BA4-B531-59C366CBF432}"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15439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B39B5"/>
        </a:solidFill>
        <a:effectLst/>
      </p:bgPr>
    </p:bg>
    <p:spTree>
      <p:nvGrpSpPr>
        <p:cNvPr id="1" name=""/>
        <p:cNvGrpSpPr/>
        <p:nvPr/>
      </p:nvGrpSpPr>
      <p:grpSpPr>
        <a:xfrm>
          <a:off x="0" y="0"/>
          <a:ext cx="0" cy="0"/>
          <a:chOff x="0" y="0"/>
          <a:chExt cx="0" cy="0"/>
        </a:xfrm>
      </p:grpSpPr>
      <p:grpSp>
        <p:nvGrpSpPr>
          <p:cNvPr id="2" name="Group 2"/>
          <p:cNvGrpSpPr/>
          <p:nvPr/>
        </p:nvGrpSpPr>
        <p:grpSpPr>
          <a:xfrm>
            <a:off x="9684055" y="3517158"/>
            <a:ext cx="7806344" cy="5223764"/>
            <a:chOff x="-520900" y="71742"/>
            <a:chExt cx="10408458" cy="6965019"/>
          </a:xfrm>
        </p:grpSpPr>
        <p:sp>
          <p:nvSpPr>
            <p:cNvPr id="3" name="TextBox 3"/>
            <p:cNvSpPr txBox="1"/>
            <p:nvPr/>
          </p:nvSpPr>
          <p:spPr>
            <a:xfrm>
              <a:off x="-520900" y="71742"/>
              <a:ext cx="10408458" cy="2380139"/>
            </a:xfrm>
            <a:prstGeom prst="rect">
              <a:avLst/>
            </a:prstGeom>
            <a:ln>
              <a:noFill/>
            </a:ln>
          </p:spPr>
          <p:txBody>
            <a:bodyPr wrap="square" lIns="0" tIns="0" rIns="0" bIns="0" rtlCol="0" anchor="t">
              <a:spAutoFit/>
            </a:bodyPr>
            <a:lstStyle/>
            <a:p>
              <a:r>
                <a:rPr lang="zh-TW" altLang="en-US" sz="5800" b="1">
                  <a:solidFill>
                    <a:schemeClr val="bg1"/>
                  </a:solidFill>
                  <a:latin typeface="華康儷宋 Std W3" panose="02020300000000000000" pitchFamily="18" charset="-120"/>
                  <a:ea typeface="華康儷宋 Std W3" panose="02020300000000000000" pitchFamily="18" charset="-120"/>
                  <a:cs typeface="Yuppy TC" panose="020F0603040207020204" pitchFamily="34" charset="-120"/>
                </a:rPr>
                <a:t>虛擬世界中的悲傷：</a:t>
              </a:r>
            </a:p>
            <a:p>
              <a:r>
                <a:rPr lang="zh-TW" altLang="en-US" sz="5800" b="1">
                  <a:solidFill>
                    <a:schemeClr val="bg1"/>
                  </a:solidFill>
                  <a:latin typeface="華康儷宋 Std W3" panose="02020300000000000000" pitchFamily="18" charset="-120"/>
                  <a:ea typeface="華康儷宋 Std W3" panose="02020300000000000000" pitchFamily="18" charset="-120"/>
                  <a:cs typeface="Yuppy TC" panose="020F0603040207020204" pitchFamily="34" charset="-120"/>
                </a:rPr>
                <a:t>原因、傷亡與應對策略</a:t>
              </a:r>
            </a:p>
          </p:txBody>
        </p:sp>
        <p:sp>
          <p:nvSpPr>
            <p:cNvPr id="4" name="TextBox 4"/>
            <p:cNvSpPr txBox="1"/>
            <p:nvPr/>
          </p:nvSpPr>
          <p:spPr>
            <a:xfrm>
              <a:off x="4073752" y="5559433"/>
              <a:ext cx="5559858" cy="1477328"/>
            </a:xfrm>
            <a:prstGeom prst="rect">
              <a:avLst/>
            </a:prstGeom>
          </p:spPr>
          <p:txBody>
            <a:bodyPr wrap="square" lIns="0" tIns="0" rIns="0" bIns="0" rtlCol="0" anchor="t">
              <a:spAutoFit/>
            </a:bodyPr>
            <a:lstStyle/>
            <a:p>
              <a:r>
                <a:rPr 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M11209201 資管碩一</a:t>
              </a:r>
              <a:r>
                <a:rPr lang="zh-TW" alt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 莊椀晴</a:t>
              </a:r>
            </a:p>
            <a:p>
              <a:r>
                <a:rPr 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M11209202 </a:t>
              </a:r>
              <a:r>
                <a:rPr lang="zh-CN" alt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資管碩一</a:t>
              </a:r>
              <a:r>
                <a:rPr 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 </a:t>
              </a:r>
              <a:r>
                <a:rPr lang="zh-CN" alt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黃雅婄</a:t>
              </a:r>
            </a:p>
            <a:p>
              <a:r>
                <a:rPr 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M11209218</a:t>
              </a:r>
              <a:r>
                <a:rPr lang="zh-TW" alt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rPr>
                <a:t> 資管碩一 黃奕瑄</a:t>
              </a:r>
              <a:endParaRPr lang="en-US" sz="2400" spc="40">
                <a:solidFill>
                  <a:srgbClr val="FFFFFF"/>
                </a:solidFill>
                <a:latin typeface="華康儷宋 Std W3" panose="02020300000000000000" pitchFamily="18" charset="-120"/>
                <a:ea typeface="華康儷宋 Std W3" panose="02020300000000000000" pitchFamily="18" charset="-120"/>
                <a:cs typeface="Yuppy TC" panose="020F0603040207020204" pitchFamily="34" charset="-120"/>
              </a:endParaRPr>
            </a:p>
          </p:txBody>
        </p:sp>
      </p:grpSp>
      <p:grpSp>
        <p:nvGrpSpPr>
          <p:cNvPr id="5" name="Group 5"/>
          <p:cNvGrpSpPr/>
          <p:nvPr/>
        </p:nvGrpSpPr>
        <p:grpSpPr>
          <a:xfrm>
            <a:off x="838967" y="674067"/>
            <a:ext cx="8566686" cy="8566686"/>
            <a:chOff x="0" y="0"/>
            <a:chExt cx="11422248" cy="11422248"/>
          </a:xfrm>
        </p:grpSpPr>
        <p:grpSp>
          <p:nvGrpSpPr>
            <p:cNvPr id="6" name="Group 6"/>
            <p:cNvGrpSpPr/>
            <p:nvPr/>
          </p:nvGrpSpPr>
          <p:grpSpPr>
            <a:xfrm>
              <a:off x="0" y="0"/>
              <a:ext cx="11422248" cy="1142224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8" name="Group 8"/>
            <p:cNvGrpSpPr/>
            <p:nvPr/>
          </p:nvGrpSpPr>
          <p:grpSpPr>
            <a:xfrm>
              <a:off x="928641" y="909160"/>
              <a:ext cx="9564966" cy="9564966"/>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10" name="Freeform 10"/>
          <p:cNvSpPr/>
          <p:nvPr/>
        </p:nvSpPr>
        <p:spPr>
          <a:xfrm rot="1398259">
            <a:off x="994249" y="3077541"/>
            <a:ext cx="1351028" cy="1063627"/>
          </a:xfrm>
          <a:custGeom>
            <a:avLst/>
            <a:gdLst/>
            <a:ahLst/>
            <a:cxnLst/>
            <a:rect l="l" t="t" r="r" b="b"/>
            <a:pathLst>
              <a:path w="1351028" h="1063627">
                <a:moveTo>
                  <a:pt x="0" y="0"/>
                </a:moveTo>
                <a:lnTo>
                  <a:pt x="1351028" y="0"/>
                </a:lnTo>
                <a:lnTo>
                  <a:pt x="1351028" y="1063627"/>
                </a:lnTo>
                <a:lnTo>
                  <a:pt x="0" y="106362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1" name="Freeform 11"/>
          <p:cNvSpPr/>
          <p:nvPr/>
        </p:nvSpPr>
        <p:spPr>
          <a:xfrm rot="-2866642" flipH="1">
            <a:off x="7287925" y="985538"/>
            <a:ext cx="1291543" cy="1016796"/>
          </a:xfrm>
          <a:custGeom>
            <a:avLst/>
            <a:gdLst/>
            <a:ahLst/>
            <a:cxnLst/>
            <a:rect l="l" t="t" r="r" b="b"/>
            <a:pathLst>
              <a:path w="1291543" h="1016796">
                <a:moveTo>
                  <a:pt x="1291543" y="0"/>
                </a:moveTo>
                <a:lnTo>
                  <a:pt x="0" y="0"/>
                </a:lnTo>
                <a:lnTo>
                  <a:pt x="0" y="1016797"/>
                </a:lnTo>
                <a:lnTo>
                  <a:pt x="1291543" y="1016797"/>
                </a:lnTo>
                <a:lnTo>
                  <a:pt x="1291543"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2" name="Freeform 12"/>
          <p:cNvSpPr/>
          <p:nvPr/>
        </p:nvSpPr>
        <p:spPr>
          <a:xfrm>
            <a:off x="1117369" y="61131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3" name="Freeform 13"/>
          <p:cNvSpPr/>
          <p:nvPr/>
        </p:nvSpPr>
        <p:spPr>
          <a:xfrm>
            <a:off x="2375680" y="396801"/>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4" name="Freeform 14"/>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5" name="Group 15"/>
          <p:cNvGrpSpPr/>
          <p:nvPr/>
        </p:nvGrpSpPr>
        <p:grpSpPr>
          <a:xfrm>
            <a:off x="14983313" y="9421117"/>
            <a:ext cx="2676716" cy="207276"/>
            <a:chOff x="0" y="0"/>
            <a:chExt cx="3568955" cy="276368"/>
          </a:xfrm>
        </p:grpSpPr>
        <p:grpSp>
          <p:nvGrpSpPr>
            <p:cNvPr id="16" name="Group 16"/>
            <p:cNvGrpSpPr/>
            <p:nvPr/>
          </p:nvGrpSpPr>
          <p:grpSpPr>
            <a:xfrm>
              <a:off x="3301803" y="9216"/>
              <a:ext cx="267153" cy="267153"/>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8" name="TextBox 18"/>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01  </a:t>
              </a:r>
              <a:r>
                <a:rPr lang="en-US" sz="1400" spc="70">
                  <a:solidFill>
                    <a:srgbClr val="FFFFFF"/>
                  </a:solidFill>
                  <a:latin typeface="Montserrat Classic"/>
                </a:rPr>
                <a:t>/  19</a:t>
              </a:r>
            </a:p>
          </p:txBody>
        </p:sp>
      </p:grpSp>
      <p:sp>
        <p:nvSpPr>
          <p:cNvPr id="19" name="Freeform 19"/>
          <p:cNvSpPr/>
          <p:nvPr/>
        </p:nvSpPr>
        <p:spPr>
          <a:xfrm rot="-1288589">
            <a:off x="7529370" y="3628886"/>
            <a:ext cx="1181173" cy="1561648"/>
          </a:xfrm>
          <a:custGeom>
            <a:avLst/>
            <a:gdLst/>
            <a:ahLst/>
            <a:cxnLst/>
            <a:rect l="l" t="t" r="r" b="b"/>
            <a:pathLst>
              <a:path w="1181173" h="1561648">
                <a:moveTo>
                  <a:pt x="0" y="0"/>
                </a:moveTo>
                <a:lnTo>
                  <a:pt x="1181173" y="0"/>
                </a:lnTo>
                <a:lnTo>
                  <a:pt x="1181173" y="1561648"/>
                </a:lnTo>
                <a:lnTo>
                  <a:pt x="0" y="1561648"/>
                </a:lnTo>
                <a:lnTo>
                  <a:pt x="0" y="0"/>
                </a:lnTo>
                <a:close/>
              </a:path>
            </a:pathLst>
          </a:custGeom>
          <a:blipFill>
            <a:blip r:embed="rId9">
              <a:alphaModFix amt="30000"/>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0" name="Freeform 20"/>
          <p:cNvSpPr/>
          <p:nvPr/>
        </p:nvSpPr>
        <p:spPr>
          <a:xfrm>
            <a:off x="1524983" y="807401"/>
            <a:ext cx="7434979" cy="8907435"/>
          </a:xfrm>
          <a:custGeom>
            <a:avLst/>
            <a:gdLst/>
            <a:ahLst/>
            <a:cxnLst/>
            <a:rect l="l" t="t" r="r" b="b"/>
            <a:pathLst>
              <a:path w="7434979" h="8907435">
                <a:moveTo>
                  <a:pt x="0" y="0"/>
                </a:moveTo>
                <a:lnTo>
                  <a:pt x="7434979" y="0"/>
                </a:lnTo>
                <a:lnTo>
                  <a:pt x="7434979" y="8907435"/>
                </a:lnTo>
                <a:lnTo>
                  <a:pt x="0" y="8907435"/>
                </a:lnTo>
                <a:lnTo>
                  <a:pt x="0" y="0"/>
                </a:lnTo>
                <a:close/>
              </a:path>
            </a:pathLst>
          </a:custGeom>
          <a:blipFill>
            <a:blip r:embed="rId11"/>
            <a:stretch>
              <a:fillRect t="-502" r="-2796"/>
            </a:stretch>
          </a:blipFill>
        </p:spPr>
        <p:txBody>
          <a:bodyPr/>
          <a:lstStyle/>
          <a:p>
            <a:endParaRPr lang="zh-TW" altLang="en-US"/>
          </a:p>
        </p:txBody>
      </p:sp>
      <p:sp>
        <p:nvSpPr>
          <p:cNvPr id="21" name="文字方塊 20">
            <a:extLst>
              <a:ext uri="{FF2B5EF4-FFF2-40B4-BE49-F238E27FC236}">
                <a16:creationId xmlns:a16="http://schemas.microsoft.com/office/drawing/2014/main" id="{5096F312-539C-5B0D-2D30-774B672B0C7F}"/>
              </a:ext>
            </a:extLst>
          </p:cNvPr>
          <p:cNvSpPr txBox="1"/>
          <p:nvPr/>
        </p:nvSpPr>
        <p:spPr>
          <a:xfrm>
            <a:off x="9684055" y="5570772"/>
            <a:ext cx="8329201" cy="707886"/>
          </a:xfrm>
          <a:prstGeom prst="rect">
            <a:avLst/>
          </a:prstGeom>
          <a:noFill/>
        </p:spPr>
        <p:txBody>
          <a:bodyPr wrap="square" rtlCol="0">
            <a:spAutoFit/>
          </a:bodyPr>
          <a:lstStyle/>
          <a:p>
            <a:r>
              <a:rPr lang="en-US" altLang="zh-TW" sz="2000">
                <a:solidFill>
                  <a:schemeClr val="bg1"/>
                </a:solidFill>
                <a:latin typeface="華康儷宋 Std W3" panose="02020300000000000000" pitchFamily="18" charset="-120"/>
                <a:ea typeface="華康儷宋 Std W3" panose="02020300000000000000" pitchFamily="18" charset="-120"/>
              </a:rPr>
              <a:t>Thomas Chesney, Iain Coyne, Brian Logan, Neil Madden</a:t>
            </a:r>
          </a:p>
          <a:p>
            <a:r>
              <a:rPr lang="en-US" altLang="zh-TW" sz="2000">
                <a:solidFill>
                  <a:schemeClr val="bg1"/>
                </a:solidFill>
                <a:latin typeface="華康儷宋 Std W3" panose="02020300000000000000" pitchFamily="18" charset="-120"/>
                <a:ea typeface="華康儷宋 Std W3" panose="02020300000000000000" pitchFamily="18" charset="-120"/>
              </a:rPr>
              <a:t>Information Systems JournalVolume 19, Issue 6 p. 525-548</a:t>
            </a:r>
            <a:endParaRPr lang="zh-TW" altLang="en-US" sz="2000">
              <a:solidFill>
                <a:schemeClr val="bg1"/>
              </a:solidFill>
              <a:latin typeface="華康儷宋 Std W3" panose="02020300000000000000" pitchFamily="18" charset="-120"/>
              <a:ea typeface="華康儷宋 Std W3" panose="02020300000000000000" pitchFamily="18"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a:latin typeface="華康儷宋 Std W3" panose="02020300000000000000" pitchFamily="18" charset="-120"/>
              <a:ea typeface="華康儷宋 Std W3" panose="02020300000000000000" pitchFamily="18" charset="-120"/>
            </a:endParaRPr>
          </a:p>
          <a:p>
            <a:endParaRPr lang="zh-TW" altLang="en-US">
              <a:latin typeface="華康儷宋 Std W3" panose="02020300000000000000" pitchFamily="18" charset="-120"/>
              <a:ea typeface="華康儷宋 Std W3" panose="02020300000000000000" pitchFamily="18" charset="-120"/>
            </a:endParaRPr>
          </a:p>
        </p:txBody>
      </p:sp>
      <p:sp>
        <p:nvSpPr>
          <p:cNvPr id="10" name="標題 1">
            <a:extLst>
              <a:ext uri="{FF2B5EF4-FFF2-40B4-BE49-F238E27FC236}">
                <a16:creationId xmlns:a16="http://schemas.microsoft.com/office/drawing/2014/main" id="{B2FB7E2C-75A3-0F91-C048-5FC5798759ED}"/>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TW" sz="6000">
                <a:latin typeface="華康儷宋 Std W5" panose="02020500000000000000" pitchFamily="18" charset="-120"/>
                <a:ea typeface="華康儷宋 Std W5" panose="02020500000000000000" pitchFamily="18" charset="-120"/>
              </a:rPr>
              <a:t>03</a:t>
            </a:r>
            <a:r>
              <a:rPr lang="zh-TW" altLang="en-US" sz="6000">
                <a:latin typeface="華康儷宋 Std W5" panose="02020500000000000000" pitchFamily="18" charset="-120"/>
                <a:ea typeface="華康儷宋 Std W5" panose="02020500000000000000" pitchFamily="18" charset="-120"/>
              </a:rPr>
              <a:t> </a:t>
            </a:r>
          </a:p>
        </p:txBody>
      </p:sp>
    </p:spTree>
    <p:extLst>
      <p:ext uri="{BB962C8B-B14F-4D97-AF65-F5344CB8AC3E}">
        <p14:creationId xmlns:p14="http://schemas.microsoft.com/office/powerpoint/2010/main" val="4050622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TW" altLang="en-US"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10" name="標題 1">
            <a:extLst>
              <a:ext uri="{FF2B5EF4-FFF2-40B4-BE49-F238E27FC236}">
                <a16:creationId xmlns:a16="http://schemas.microsoft.com/office/drawing/2014/main" id="{B2FB7E2C-75A3-0F91-C048-5FC5798759ED}"/>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03</a:t>
            </a:r>
            <a:r>
              <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p>
        </p:txBody>
      </p:sp>
    </p:spTree>
    <p:extLst>
      <p:ext uri="{BB962C8B-B14F-4D97-AF65-F5344CB8AC3E}">
        <p14:creationId xmlns:p14="http://schemas.microsoft.com/office/powerpoint/2010/main" val="2177400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5" name="Freeform 5"/>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6" name="Group 6"/>
          <p:cNvGrpSpPr/>
          <p:nvPr/>
        </p:nvGrpSpPr>
        <p:grpSpPr>
          <a:xfrm>
            <a:off x="8739444" y="1065163"/>
            <a:ext cx="8566686" cy="8566686"/>
            <a:chOff x="0" y="0"/>
            <a:chExt cx="11422248" cy="11422248"/>
          </a:xfrm>
        </p:grpSpPr>
        <p:grpSp>
          <p:nvGrpSpPr>
            <p:cNvPr id="7" name="Group 7"/>
            <p:cNvGrpSpPr/>
            <p:nvPr/>
          </p:nvGrpSpPr>
          <p:grpSpPr>
            <a:xfrm>
              <a:off x="0" y="0"/>
              <a:ext cx="11422248" cy="1142224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9" name="Group 9"/>
            <p:cNvGrpSpPr/>
            <p:nvPr/>
          </p:nvGrpSpPr>
          <p:grpSpPr>
            <a:xfrm>
              <a:off x="928641" y="909160"/>
              <a:ext cx="9564966" cy="956496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grpSp>
        <p:nvGrpSpPr>
          <p:cNvPr id="12" name="Group 12"/>
          <p:cNvGrpSpPr/>
          <p:nvPr/>
        </p:nvGrpSpPr>
        <p:grpSpPr>
          <a:xfrm>
            <a:off x="14983313" y="9421117"/>
            <a:ext cx="2676716" cy="207276"/>
            <a:chOff x="0" y="0"/>
            <a:chExt cx="3568955" cy="276368"/>
          </a:xfrm>
        </p:grpSpPr>
        <p:grpSp>
          <p:nvGrpSpPr>
            <p:cNvPr id="13" name="Group 13"/>
            <p:cNvGrpSpPr/>
            <p:nvPr/>
          </p:nvGrpSpPr>
          <p:grpSpPr>
            <a:xfrm>
              <a:off x="3301803" y="9216"/>
              <a:ext cx="267153" cy="267153"/>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5" name="TextBox 15"/>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12  </a:t>
              </a:r>
              <a:r>
                <a:rPr lang="en-US" sz="1400" spc="70">
                  <a:solidFill>
                    <a:srgbClr val="FFFFFF"/>
                  </a:solidFill>
                  <a:latin typeface="Montserrat Classic"/>
                </a:rPr>
                <a:t>/  19</a:t>
              </a:r>
            </a:p>
          </p:txBody>
        </p:sp>
      </p:grpSp>
      <p:sp>
        <p:nvSpPr>
          <p:cNvPr id="26" name="Freeform 26"/>
          <p:cNvSpPr/>
          <p:nvPr/>
        </p:nvSpPr>
        <p:spPr>
          <a:xfrm>
            <a:off x="8739444" y="2089562"/>
            <a:ext cx="7249700" cy="8197438"/>
          </a:xfrm>
          <a:custGeom>
            <a:avLst/>
            <a:gdLst/>
            <a:ahLst/>
            <a:cxnLst/>
            <a:rect l="l" t="t" r="r" b="b"/>
            <a:pathLst>
              <a:path w="7249700" h="8197438">
                <a:moveTo>
                  <a:pt x="0" y="0"/>
                </a:moveTo>
                <a:lnTo>
                  <a:pt x="7249700" y="0"/>
                </a:lnTo>
                <a:lnTo>
                  <a:pt x="7249700" y="8197438"/>
                </a:lnTo>
                <a:lnTo>
                  <a:pt x="0" y="8197438"/>
                </a:lnTo>
                <a:lnTo>
                  <a:pt x="0" y="0"/>
                </a:lnTo>
                <a:close/>
              </a:path>
            </a:pathLst>
          </a:custGeom>
          <a:blipFill>
            <a:blip r:embed="rId4"/>
            <a:stretch>
              <a:fillRect b="-61531"/>
            </a:stretch>
          </a:blipFill>
        </p:spPr>
        <p:txBody>
          <a:bodyPr/>
          <a:lstStyle/>
          <a:p>
            <a:endParaRPr lang="zh-TW" altLang="en-US"/>
          </a:p>
        </p:txBody>
      </p:sp>
      <p:sp>
        <p:nvSpPr>
          <p:cNvPr id="30" name="TextBox 2">
            <a:extLst>
              <a:ext uri="{FF2B5EF4-FFF2-40B4-BE49-F238E27FC236}">
                <a16:creationId xmlns:a16="http://schemas.microsoft.com/office/drawing/2014/main" id="{0F59BA8E-8598-549C-8D10-AC2FFAF2AB22}"/>
              </a:ext>
            </a:extLst>
          </p:cNvPr>
          <p:cNvSpPr txBox="1"/>
          <p:nvPr/>
        </p:nvSpPr>
        <p:spPr>
          <a:xfrm>
            <a:off x="1260199" y="3575092"/>
            <a:ext cx="5357047" cy="1812163"/>
          </a:xfrm>
          <a:prstGeom prst="rect">
            <a:avLst/>
          </a:prstGeom>
        </p:spPr>
        <p:txBody>
          <a:bodyPr lIns="0" tIns="0" rIns="0" bIns="0" rtlCol="0" anchor="t">
            <a:spAutoFit/>
          </a:bodyPr>
          <a:lstStyle/>
          <a:p>
            <a:pPr>
              <a:lnSpc>
                <a:spcPts val="12599"/>
              </a:lnSpc>
            </a:pPr>
            <a:r>
              <a:rPr lang="en-US" altLang="zh-TW" sz="20000">
                <a:solidFill>
                  <a:srgbClr val="FFFFFF"/>
                </a:solidFill>
                <a:latin typeface="Fredoka Bold"/>
              </a:rPr>
              <a:t>04</a:t>
            </a:r>
            <a:endParaRPr lang="en-US" sz="20000">
              <a:solidFill>
                <a:srgbClr val="FFFFFF"/>
              </a:solidFill>
              <a:latin typeface="Fredoka Bold"/>
            </a:endParaRPr>
          </a:p>
        </p:txBody>
      </p:sp>
      <p:sp>
        <p:nvSpPr>
          <p:cNvPr id="2" name="文字方塊 1">
            <a:extLst>
              <a:ext uri="{FF2B5EF4-FFF2-40B4-BE49-F238E27FC236}">
                <a16:creationId xmlns:a16="http://schemas.microsoft.com/office/drawing/2014/main" id="{6A301B2B-324B-C69B-346A-E07633802C97}"/>
              </a:ext>
            </a:extLst>
          </p:cNvPr>
          <p:cNvSpPr txBox="1"/>
          <p:nvPr/>
        </p:nvSpPr>
        <p:spPr>
          <a:xfrm>
            <a:off x="1260199" y="5143500"/>
            <a:ext cx="6023429" cy="1569660"/>
          </a:xfrm>
          <a:prstGeom prst="rect">
            <a:avLst/>
          </a:prstGeom>
          <a:noFill/>
        </p:spPr>
        <p:txBody>
          <a:bodyPr wrap="square" rtlCol="0">
            <a:spAutoFit/>
          </a:bodyPr>
          <a:lstStyle/>
          <a:p>
            <a:r>
              <a:rPr lang="zh-TW" altLang="en-US" sz="9600">
                <a:solidFill>
                  <a:schemeClr val="bg1"/>
                </a:solidFill>
                <a:latin typeface="華康儷宋 Std W3" panose="02020300000000000000" pitchFamily="18" charset="-120"/>
                <a:ea typeface="華康儷宋 Std W3" panose="02020300000000000000" pitchFamily="18" charset="-120"/>
              </a:rPr>
              <a:t>標題</a:t>
            </a:r>
          </a:p>
        </p:txBody>
      </p:sp>
    </p:spTree>
    <p:extLst>
      <p:ext uri="{BB962C8B-B14F-4D97-AF65-F5344CB8AC3E}">
        <p14:creationId xmlns:p14="http://schemas.microsoft.com/office/powerpoint/2010/main" val="402280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9" name="內容版面配置區 3">
            <a:extLst>
              <a:ext uri="{FF2B5EF4-FFF2-40B4-BE49-F238E27FC236}">
                <a16:creationId xmlns:a16="http://schemas.microsoft.com/office/drawing/2014/main" id="{6B756E16-C30A-5BF7-8EC8-A81BE826F0FF}"/>
              </a:ext>
            </a:extLst>
          </p:cNvPr>
          <p:cNvSpPr txBox="1">
            <a:spLocks/>
          </p:cNvSpPr>
          <p:nvPr/>
        </p:nvSpPr>
        <p:spPr>
          <a:xfrm>
            <a:off x="457199" y="2066544"/>
            <a:ext cx="17202829" cy="7026656"/>
          </a:xfrm>
          <a:prstGeom prst="roundRect">
            <a:avLst/>
          </a:prstGeom>
          <a:solidFill>
            <a:schemeClr val="accent4">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TW" altLang="en-US"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10" name="標題 1">
            <a:extLst>
              <a:ext uri="{FF2B5EF4-FFF2-40B4-BE49-F238E27FC236}">
                <a16:creationId xmlns:a16="http://schemas.microsoft.com/office/drawing/2014/main" id="{67BB29A5-15CA-9BF4-7A88-60546E903BC6}"/>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04</a:t>
            </a:r>
            <a:r>
              <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p>
        </p:txBody>
      </p:sp>
    </p:spTree>
    <p:extLst>
      <p:ext uri="{BB962C8B-B14F-4D97-AF65-F5344CB8AC3E}">
        <p14:creationId xmlns:p14="http://schemas.microsoft.com/office/powerpoint/2010/main" val="2471547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6B756E16-C30A-5BF7-8EC8-A81BE826F0FF}"/>
              </a:ext>
            </a:extLst>
          </p:cNvPr>
          <p:cNvSpPr txBox="1">
            <a:spLocks/>
          </p:cNvSpPr>
          <p:nvPr/>
        </p:nvSpPr>
        <p:spPr>
          <a:xfrm>
            <a:off x="457199" y="2066544"/>
            <a:ext cx="17202829" cy="7026656"/>
          </a:xfrm>
          <a:prstGeom prst="roundRect">
            <a:avLst/>
          </a:prstGeom>
          <a:solidFill>
            <a:schemeClr val="accent4">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TW" altLang="en-US"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10" name="標題 1">
            <a:extLst>
              <a:ext uri="{FF2B5EF4-FFF2-40B4-BE49-F238E27FC236}">
                <a16:creationId xmlns:a16="http://schemas.microsoft.com/office/drawing/2014/main" id="{67BB29A5-15CA-9BF4-7A88-60546E903BC6}"/>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04</a:t>
            </a:r>
            <a:r>
              <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p>
        </p:txBody>
      </p:sp>
    </p:spTree>
    <p:extLst>
      <p:ext uri="{BB962C8B-B14F-4D97-AF65-F5344CB8AC3E}">
        <p14:creationId xmlns:p14="http://schemas.microsoft.com/office/powerpoint/2010/main" val="1318146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577314" y="1065163"/>
            <a:ext cx="8566686" cy="8566686"/>
            <a:chOff x="0" y="0"/>
            <a:chExt cx="11422248" cy="11422248"/>
          </a:xfrm>
        </p:grpSpPr>
        <p:grpSp>
          <p:nvGrpSpPr>
            <p:cNvPr id="3" name="Group 3"/>
            <p:cNvGrpSpPr/>
            <p:nvPr/>
          </p:nvGrpSpPr>
          <p:grpSpPr>
            <a:xfrm>
              <a:off x="0" y="0"/>
              <a:ext cx="11422248" cy="1142224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zh-TW" altLang="en-US"/>
              </a:p>
            </p:txBody>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zh-TW" altLang="en-US"/>
              </a:p>
            </p:txBody>
          </p:sp>
        </p:grpSp>
      </p:grpSp>
      <p:sp>
        <p:nvSpPr>
          <p:cNvPr id="7" name="Freeform 7"/>
          <p:cNvSpPr/>
          <p:nvPr/>
        </p:nvSpPr>
        <p:spPr>
          <a:xfrm>
            <a:off x="-192008" y="1028700"/>
            <a:ext cx="11066284" cy="9477172"/>
          </a:xfrm>
          <a:custGeom>
            <a:avLst/>
            <a:gdLst/>
            <a:ahLst/>
            <a:cxnLst/>
            <a:rect l="l" t="t" r="r" b="b"/>
            <a:pathLst>
              <a:path w="11066284" h="9477172">
                <a:moveTo>
                  <a:pt x="0" y="0"/>
                </a:moveTo>
                <a:lnTo>
                  <a:pt x="11066285" y="0"/>
                </a:lnTo>
                <a:lnTo>
                  <a:pt x="11066285" y="9477172"/>
                </a:lnTo>
                <a:lnTo>
                  <a:pt x="0" y="9477172"/>
                </a:lnTo>
                <a:lnTo>
                  <a:pt x="0" y="0"/>
                </a:lnTo>
                <a:close/>
              </a:path>
            </a:pathLst>
          </a:custGeom>
          <a:blipFill>
            <a:blip r:embed="rId2"/>
            <a:stretch>
              <a:fillRect l="-5844" b="-20502"/>
            </a:stretch>
          </a:blipFill>
        </p:spPr>
        <p:txBody>
          <a:bodyPr/>
          <a:lstStyle/>
          <a:p>
            <a:endParaRPr lang="zh-TW" altLang="en-US"/>
          </a:p>
        </p:txBody>
      </p:sp>
      <p:sp>
        <p:nvSpPr>
          <p:cNvPr id="11" name="Freeform 11"/>
          <p:cNvSpPr/>
          <p:nvPr/>
        </p:nvSpPr>
        <p:spPr>
          <a:xfrm rot="1398259">
            <a:off x="1216959" y="-532201"/>
            <a:ext cx="1637940" cy="1289505"/>
          </a:xfrm>
          <a:custGeom>
            <a:avLst/>
            <a:gdLst/>
            <a:ahLst/>
            <a:cxnLst/>
            <a:rect l="l" t="t" r="r" b="b"/>
            <a:pathLst>
              <a:path w="1637940" h="1289505">
                <a:moveTo>
                  <a:pt x="0" y="0"/>
                </a:moveTo>
                <a:lnTo>
                  <a:pt x="1637940" y="0"/>
                </a:lnTo>
                <a:lnTo>
                  <a:pt x="1637940" y="1289505"/>
                </a:lnTo>
                <a:lnTo>
                  <a:pt x="0" y="1289505"/>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2" name="Freeform 12"/>
          <p:cNvSpPr/>
          <p:nvPr/>
        </p:nvSpPr>
        <p:spPr>
          <a:xfrm rot="-1288589">
            <a:off x="9448234" y="2846809"/>
            <a:ext cx="1181173" cy="1561648"/>
          </a:xfrm>
          <a:custGeom>
            <a:avLst/>
            <a:gdLst/>
            <a:ahLst/>
            <a:cxnLst/>
            <a:rect l="l" t="t" r="r" b="b"/>
            <a:pathLst>
              <a:path w="1181173" h="1561648">
                <a:moveTo>
                  <a:pt x="0" y="0"/>
                </a:moveTo>
                <a:lnTo>
                  <a:pt x="1181174" y="0"/>
                </a:lnTo>
                <a:lnTo>
                  <a:pt x="1181174" y="1561647"/>
                </a:lnTo>
                <a:lnTo>
                  <a:pt x="0" y="1561647"/>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3" name="Freeform 13"/>
          <p:cNvSpPr/>
          <p:nvPr/>
        </p:nvSpPr>
        <p:spPr>
          <a:xfrm>
            <a:off x="7420000" y="4711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4" name="Freeform 14"/>
          <p:cNvSpPr/>
          <p:nvPr/>
        </p:nvSpPr>
        <p:spPr>
          <a:xfrm>
            <a:off x="-407614" y="2927013"/>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6" name="TextBox 9">
            <a:extLst>
              <a:ext uri="{FF2B5EF4-FFF2-40B4-BE49-F238E27FC236}">
                <a16:creationId xmlns:a16="http://schemas.microsoft.com/office/drawing/2014/main" id="{40601AC4-2FC5-9174-90D5-3BF239C6C41C}"/>
              </a:ext>
            </a:extLst>
          </p:cNvPr>
          <p:cNvSpPr txBox="1"/>
          <p:nvPr/>
        </p:nvSpPr>
        <p:spPr>
          <a:xfrm>
            <a:off x="11532374" y="4156521"/>
            <a:ext cx="6099033" cy="1177374"/>
          </a:xfrm>
          <a:prstGeom prst="rect">
            <a:avLst/>
          </a:prstGeom>
        </p:spPr>
        <p:txBody>
          <a:bodyPr lIns="0" tIns="0" rIns="0" bIns="0" rtlCol="0" anchor="t">
            <a:spAutoFit/>
          </a:bodyPr>
          <a:lstStyle/>
          <a:p>
            <a:pPr>
              <a:lnSpc>
                <a:spcPts val="6000"/>
              </a:lnSpc>
            </a:pPr>
            <a:r>
              <a:rPr lang="en-US" altLang="zh-TW" sz="20000">
                <a:solidFill>
                  <a:srgbClr val="FFFFFF"/>
                </a:solidFill>
                <a:latin typeface="Fredoka Bold"/>
              </a:rPr>
              <a:t>05</a:t>
            </a:r>
            <a:endParaRPr lang="en-US" sz="20000">
              <a:solidFill>
                <a:srgbClr val="FFFFFF"/>
              </a:solidFill>
              <a:latin typeface="Fredoka Bold"/>
            </a:endParaRPr>
          </a:p>
        </p:txBody>
      </p:sp>
      <p:sp>
        <p:nvSpPr>
          <p:cNvPr id="8" name="文字方塊 7">
            <a:extLst>
              <a:ext uri="{FF2B5EF4-FFF2-40B4-BE49-F238E27FC236}">
                <a16:creationId xmlns:a16="http://schemas.microsoft.com/office/drawing/2014/main" id="{76CFD9CE-1987-F9C1-2CDD-E3232D2D438B}"/>
              </a:ext>
            </a:extLst>
          </p:cNvPr>
          <p:cNvSpPr txBox="1"/>
          <p:nvPr/>
        </p:nvSpPr>
        <p:spPr>
          <a:xfrm>
            <a:off x="11532373" y="5333895"/>
            <a:ext cx="6023429" cy="1569660"/>
          </a:xfrm>
          <a:prstGeom prst="rect">
            <a:avLst/>
          </a:prstGeom>
          <a:noFill/>
        </p:spPr>
        <p:txBody>
          <a:bodyPr wrap="square" rtlCol="0">
            <a:spAutoFit/>
          </a:bodyPr>
          <a:lstStyle/>
          <a:p>
            <a:r>
              <a:rPr lang="zh-TW" altLang="en-US" sz="9600">
                <a:solidFill>
                  <a:schemeClr val="bg1"/>
                </a:solidFill>
                <a:latin typeface="華康儷宋 Std W3" panose="02020300000000000000" pitchFamily="18" charset="-120"/>
                <a:ea typeface="華康儷宋 Std W3" panose="02020300000000000000" pitchFamily="18" charset="-120"/>
              </a:rPr>
              <a:t>標題</a:t>
            </a:r>
          </a:p>
        </p:txBody>
      </p:sp>
    </p:spTree>
    <p:extLst>
      <p:ext uri="{BB962C8B-B14F-4D97-AF65-F5344CB8AC3E}">
        <p14:creationId xmlns:p14="http://schemas.microsoft.com/office/powerpoint/2010/main" val="876136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6B756E16-C30A-5BF7-8EC8-A81BE826F0FF}"/>
              </a:ext>
            </a:extLst>
          </p:cNvPr>
          <p:cNvSpPr txBox="1">
            <a:spLocks/>
          </p:cNvSpPr>
          <p:nvPr/>
        </p:nvSpPr>
        <p:spPr>
          <a:xfrm>
            <a:off x="457199" y="2066544"/>
            <a:ext cx="17202829" cy="7026656"/>
          </a:xfrm>
          <a:prstGeom prst="roundRect">
            <a:avLst/>
          </a:prstGeom>
          <a:solidFill>
            <a:schemeClr val="accent3">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TW" altLang="en-US"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10" name="標題 1">
            <a:extLst>
              <a:ext uri="{FF2B5EF4-FFF2-40B4-BE49-F238E27FC236}">
                <a16:creationId xmlns:a16="http://schemas.microsoft.com/office/drawing/2014/main" id="{67BB29A5-15CA-9BF4-7A88-60546E903BC6}"/>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05</a:t>
            </a:r>
            <a:r>
              <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p>
        </p:txBody>
      </p:sp>
    </p:spTree>
    <p:extLst>
      <p:ext uri="{BB962C8B-B14F-4D97-AF65-F5344CB8AC3E}">
        <p14:creationId xmlns:p14="http://schemas.microsoft.com/office/powerpoint/2010/main" val="1936498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6B756E16-C30A-5BF7-8EC8-A81BE826F0FF}"/>
              </a:ext>
            </a:extLst>
          </p:cNvPr>
          <p:cNvSpPr txBox="1">
            <a:spLocks/>
          </p:cNvSpPr>
          <p:nvPr/>
        </p:nvSpPr>
        <p:spPr>
          <a:xfrm>
            <a:off x="457199" y="2066544"/>
            <a:ext cx="17202829" cy="7026656"/>
          </a:xfrm>
          <a:prstGeom prst="roundRect">
            <a:avLst/>
          </a:prstGeom>
          <a:solidFill>
            <a:schemeClr val="accent3">
              <a:lumMod val="20000"/>
              <a:lumOff val="8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TW" altLang="en-US"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10" name="標題 1">
            <a:extLst>
              <a:ext uri="{FF2B5EF4-FFF2-40B4-BE49-F238E27FC236}">
                <a16:creationId xmlns:a16="http://schemas.microsoft.com/office/drawing/2014/main" id="{67BB29A5-15CA-9BF4-7A88-60546E903BC6}"/>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05</a:t>
            </a:r>
            <a:r>
              <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p>
        </p:txBody>
      </p:sp>
    </p:spTree>
    <p:extLst>
      <p:ext uri="{BB962C8B-B14F-4D97-AF65-F5344CB8AC3E}">
        <p14:creationId xmlns:p14="http://schemas.microsoft.com/office/powerpoint/2010/main" val="3158569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1" name="Freeform 11"/>
          <p:cNvSpPr/>
          <p:nvPr/>
        </p:nvSpPr>
        <p:spPr>
          <a:xfrm rot="1398259">
            <a:off x="1216959" y="-532201"/>
            <a:ext cx="1637940" cy="1289505"/>
          </a:xfrm>
          <a:custGeom>
            <a:avLst/>
            <a:gdLst/>
            <a:ahLst/>
            <a:cxnLst/>
            <a:rect l="l" t="t" r="r" b="b"/>
            <a:pathLst>
              <a:path w="1637940" h="1289505">
                <a:moveTo>
                  <a:pt x="0" y="0"/>
                </a:moveTo>
                <a:lnTo>
                  <a:pt x="1637940" y="0"/>
                </a:lnTo>
                <a:lnTo>
                  <a:pt x="1637940" y="1289505"/>
                </a:lnTo>
                <a:lnTo>
                  <a:pt x="0" y="1289505"/>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rot="-1288589">
            <a:off x="9448234" y="2846809"/>
            <a:ext cx="1181173" cy="1561648"/>
          </a:xfrm>
          <a:custGeom>
            <a:avLst/>
            <a:gdLst/>
            <a:ahLst/>
            <a:cxnLst/>
            <a:rect l="l" t="t" r="r" b="b"/>
            <a:pathLst>
              <a:path w="1181173" h="1561648">
                <a:moveTo>
                  <a:pt x="0" y="0"/>
                </a:moveTo>
                <a:lnTo>
                  <a:pt x="1181174" y="0"/>
                </a:lnTo>
                <a:lnTo>
                  <a:pt x="1181174" y="1561647"/>
                </a:lnTo>
                <a:lnTo>
                  <a:pt x="0" y="1561647"/>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7420000" y="4711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4" name="Freeform 14"/>
          <p:cNvSpPr/>
          <p:nvPr/>
        </p:nvSpPr>
        <p:spPr>
          <a:xfrm>
            <a:off x="-407614" y="2927013"/>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6" name="TextBox 9">
            <a:extLst>
              <a:ext uri="{FF2B5EF4-FFF2-40B4-BE49-F238E27FC236}">
                <a16:creationId xmlns:a16="http://schemas.microsoft.com/office/drawing/2014/main" id="{40601AC4-2FC5-9174-90D5-3BF239C6C41C}"/>
              </a:ext>
            </a:extLst>
          </p:cNvPr>
          <p:cNvSpPr txBox="1"/>
          <p:nvPr/>
        </p:nvSpPr>
        <p:spPr>
          <a:xfrm>
            <a:off x="1320967" y="4171132"/>
            <a:ext cx="6099033" cy="1177374"/>
          </a:xfrm>
          <a:prstGeom prst="rect">
            <a:avLst/>
          </a:prstGeom>
        </p:spPr>
        <p:txBody>
          <a:bodyPr lIns="0" tIns="0" rIns="0" bIns="0" rtlCol="0" anchor="t">
            <a:spAutoFit/>
          </a:bodyPr>
          <a:lstStyle/>
          <a:p>
            <a:pPr>
              <a:lnSpc>
                <a:spcPts val="6000"/>
              </a:lnSpc>
            </a:pPr>
            <a:r>
              <a:rPr lang="en-US" altLang="zh-TW" sz="20000">
                <a:solidFill>
                  <a:srgbClr val="FFFFFF"/>
                </a:solidFill>
                <a:latin typeface="Fredoka Bold"/>
              </a:rPr>
              <a:t>06</a:t>
            </a:r>
            <a:endParaRPr lang="en-US" sz="20000">
              <a:solidFill>
                <a:srgbClr val="FFFFFF"/>
              </a:solidFill>
              <a:latin typeface="Fredoka Bold"/>
            </a:endParaRPr>
          </a:p>
        </p:txBody>
      </p:sp>
      <p:grpSp>
        <p:nvGrpSpPr>
          <p:cNvPr id="24" name="Group 2">
            <a:extLst>
              <a:ext uri="{FF2B5EF4-FFF2-40B4-BE49-F238E27FC236}">
                <a16:creationId xmlns:a16="http://schemas.microsoft.com/office/drawing/2014/main" id="{891D38B0-F5C0-F849-1CAC-C5ACF2C2B61F}"/>
              </a:ext>
            </a:extLst>
          </p:cNvPr>
          <p:cNvGrpSpPr/>
          <p:nvPr/>
        </p:nvGrpSpPr>
        <p:grpSpPr>
          <a:xfrm>
            <a:off x="8739444" y="1065163"/>
            <a:ext cx="8566686" cy="8566686"/>
            <a:chOff x="0" y="0"/>
            <a:chExt cx="11422248" cy="11422248"/>
          </a:xfrm>
        </p:grpSpPr>
        <p:grpSp>
          <p:nvGrpSpPr>
            <p:cNvPr id="20" name="Group 3">
              <a:extLst>
                <a:ext uri="{FF2B5EF4-FFF2-40B4-BE49-F238E27FC236}">
                  <a16:creationId xmlns:a16="http://schemas.microsoft.com/office/drawing/2014/main" id="{43F73838-BE99-BD74-20DC-FA1C1E8EB1C9}"/>
                </a:ext>
              </a:extLst>
            </p:cNvPr>
            <p:cNvGrpSpPr/>
            <p:nvPr/>
          </p:nvGrpSpPr>
          <p:grpSpPr>
            <a:xfrm>
              <a:off x="0" y="0"/>
              <a:ext cx="11422248" cy="11422248"/>
              <a:chOff x="0" y="0"/>
              <a:chExt cx="6350000" cy="6350000"/>
            </a:xfrm>
          </p:grpSpPr>
          <p:sp>
            <p:nvSpPr>
              <p:cNvPr id="23" name="Freeform 4">
                <a:extLst>
                  <a:ext uri="{FF2B5EF4-FFF2-40B4-BE49-F238E27FC236}">
                    <a16:creationId xmlns:a16="http://schemas.microsoft.com/office/drawing/2014/main" id="{744B272C-B888-377D-8E71-FD3776CF67A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21" name="Group 5">
              <a:extLst>
                <a:ext uri="{FF2B5EF4-FFF2-40B4-BE49-F238E27FC236}">
                  <a16:creationId xmlns:a16="http://schemas.microsoft.com/office/drawing/2014/main" id="{AA3D10F3-D175-A9E7-56E9-C483E6104227}"/>
                </a:ext>
              </a:extLst>
            </p:cNvPr>
            <p:cNvGrpSpPr/>
            <p:nvPr/>
          </p:nvGrpSpPr>
          <p:grpSpPr>
            <a:xfrm>
              <a:off x="928641" y="909160"/>
              <a:ext cx="9564966" cy="9564966"/>
              <a:chOff x="0" y="0"/>
              <a:chExt cx="6350000" cy="6350000"/>
            </a:xfrm>
          </p:grpSpPr>
          <p:sp>
            <p:nvSpPr>
              <p:cNvPr id="22" name="Freeform 6">
                <a:extLst>
                  <a:ext uri="{FF2B5EF4-FFF2-40B4-BE49-F238E27FC236}">
                    <a16:creationId xmlns:a16="http://schemas.microsoft.com/office/drawing/2014/main" id="{A168354C-24CE-0AAC-7CC3-346862EE2D3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26" name="Freeform 7">
            <a:extLst>
              <a:ext uri="{FF2B5EF4-FFF2-40B4-BE49-F238E27FC236}">
                <a16:creationId xmlns:a16="http://schemas.microsoft.com/office/drawing/2014/main" id="{93AB3AF3-3504-02A2-CB09-1C5BD9B16DDA}"/>
              </a:ext>
            </a:extLst>
          </p:cNvPr>
          <p:cNvSpPr/>
          <p:nvPr/>
        </p:nvSpPr>
        <p:spPr>
          <a:xfrm>
            <a:off x="8224440" y="2340343"/>
            <a:ext cx="7760625" cy="7946657"/>
          </a:xfrm>
          <a:custGeom>
            <a:avLst/>
            <a:gdLst/>
            <a:ahLst/>
            <a:cxnLst/>
            <a:rect l="l" t="t" r="r" b="b"/>
            <a:pathLst>
              <a:path w="7760625" h="7946657">
                <a:moveTo>
                  <a:pt x="0" y="0"/>
                </a:moveTo>
                <a:lnTo>
                  <a:pt x="7760625" y="0"/>
                </a:lnTo>
                <a:lnTo>
                  <a:pt x="7760625" y="7946657"/>
                </a:lnTo>
                <a:lnTo>
                  <a:pt x="0" y="7946657"/>
                </a:lnTo>
                <a:lnTo>
                  <a:pt x="0" y="0"/>
                </a:lnTo>
                <a:close/>
              </a:path>
            </a:pathLst>
          </a:custGeom>
          <a:blipFill>
            <a:blip r:embed="rId8"/>
            <a:stretch>
              <a:fillRect b="-55631"/>
            </a:stretch>
          </a:blipFill>
        </p:spPr>
        <p:txBody>
          <a:bodyPr/>
          <a:lstStyle/>
          <a:p>
            <a:endParaRPr lang="zh-TW" altLang="en-US"/>
          </a:p>
        </p:txBody>
      </p:sp>
      <p:sp>
        <p:nvSpPr>
          <p:cNvPr id="3" name="文字方塊 2">
            <a:extLst>
              <a:ext uri="{FF2B5EF4-FFF2-40B4-BE49-F238E27FC236}">
                <a16:creationId xmlns:a16="http://schemas.microsoft.com/office/drawing/2014/main" id="{3012FE9B-7035-A868-5AB9-0048EFC296EB}"/>
              </a:ext>
            </a:extLst>
          </p:cNvPr>
          <p:cNvSpPr txBox="1"/>
          <p:nvPr/>
        </p:nvSpPr>
        <p:spPr>
          <a:xfrm>
            <a:off x="1260199" y="5143500"/>
            <a:ext cx="6023429" cy="1569660"/>
          </a:xfrm>
          <a:prstGeom prst="rect">
            <a:avLst/>
          </a:prstGeom>
          <a:noFill/>
        </p:spPr>
        <p:txBody>
          <a:bodyPr wrap="square" rtlCol="0">
            <a:spAutoFit/>
          </a:bodyPr>
          <a:lstStyle/>
          <a:p>
            <a:r>
              <a:rPr lang="zh-TW" altLang="en-US" sz="9600">
                <a:solidFill>
                  <a:schemeClr val="bg1"/>
                </a:solidFill>
                <a:latin typeface="華康儷宋 Std W3" panose="02020300000000000000" pitchFamily="18" charset="-120"/>
                <a:ea typeface="華康儷宋 Std W3" panose="02020300000000000000" pitchFamily="18" charset="-120"/>
              </a:rPr>
              <a:t>標題</a:t>
            </a:r>
          </a:p>
        </p:txBody>
      </p:sp>
    </p:spTree>
    <p:extLst>
      <p:ext uri="{BB962C8B-B14F-4D97-AF65-F5344CB8AC3E}">
        <p14:creationId xmlns:p14="http://schemas.microsoft.com/office/powerpoint/2010/main" val="27243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6B756E16-C30A-5BF7-8EC8-A81BE826F0FF}"/>
              </a:ext>
            </a:extLst>
          </p:cNvPr>
          <p:cNvSpPr txBox="1">
            <a:spLocks/>
          </p:cNvSpPr>
          <p:nvPr/>
        </p:nvSpPr>
        <p:spPr>
          <a:xfrm>
            <a:off x="457199" y="2066544"/>
            <a:ext cx="17202829" cy="7026656"/>
          </a:xfrm>
          <a:prstGeom prst="roundRect">
            <a:avLst/>
          </a:prstGeom>
          <a:solidFill>
            <a:schemeClr val="bg2">
              <a:lumMod val="9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altLang="zh-TW"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10" name="標題 1">
            <a:extLst>
              <a:ext uri="{FF2B5EF4-FFF2-40B4-BE49-F238E27FC236}">
                <a16:creationId xmlns:a16="http://schemas.microsoft.com/office/drawing/2014/main" id="{67BB29A5-15CA-9BF4-7A88-60546E903BC6}"/>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06</a:t>
            </a:r>
            <a:r>
              <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p>
        </p:txBody>
      </p:sp>
    </p:spTree>
    <p:extLst>
      <p:ext uri="{BB962C8B-B14F-4D97-AF65-F5344CB8AC3E}">
        <p14:creationId xmlns:p14="http://schemas.microsoft.com/office/powerpoint/2010/main" val="2423859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D85DF"/>
        </a:solidFill>
        <a:effectLst/>
      </p:bgPr>
    </p:bg>
    <p:spTree>
      <p:nvGrpSpPr>
        <p:cNvPr id="1" name=""/>
        <p:cNvGrpSpPr/>
        <p:nvPr/>
      </p:nvGrpSpPr>
      <p:grpSpPr>
        <a:xfrm>
          <a:off x="0" y="0"/>
          <a:ext cx="0" cy="0"/>
          <a:chOff x="0" y="0"/>
          <a:chExt cx="0" cy="0"/>
        </a:xfrm>
      </p:grpSpPr>
      <p:grpSp>
        <p:nvGrpSpPr>
          <p:cNvPr id="2" name="Group 2"/>
          <p:cNvGrpSpPr/>
          <p:nvPr/>
        </p:nvGrpSpPr>
        <p:grpSpPr>
          <a:xfrm>
            <a:off x="7995346" y="-1395000"/>
            <a:ext cx="8602584" cy="8566686"/>
            <a:chOff x="-47864" y="0"/>
            <a:chExt cx="11470112" cy="11422248"/>
          </a:xfrm>
        </p:grpSpPr>
        <p:grpSp>
          <p:nvGrpSpPr>
            <p:cNvPr id="3" name="Group 3"/>
            <p:cNvGrpSpPr/>
            <p:nvPr/>
          </p:nvGrpSpPr>
          <p:grpSpPr>
            <a:xfrm>
              <a:off x="-47864" y="0"/>
              <a:ext cx="11470112" cy="11422248"/>
              <a:chOff x="-26609" y="0"/>
              <a:chExt cx="6376609" cy="6350000"/>
            </a:xfrm>
          </p:grpSpPr>
          <p:sp>
            <p:nvSpPr>
              <p:cNvPr id="4" name="Freeform 4"/>
              <p:cNvSpPr/>
              <p:nvPr/>
            </p:nvSpPr>
            <p:spPr>
              <a:xfrm>
                <a:off x="-26609" y="0"/>
                <a:ext cx="6376609"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7" name="Freeform 7"/>
          <p:cNvSpPr/>
          <p:nvPr/>
        </p:nvSpPr>
        <p:spPr>
          <a:xfrm>
            <a:off x="8788916" y="-182060"/>
            <a:ext cx="10052278" cy="5744483"/>
          </a:xfrm>
          <a:custGeom>
            <a:avLst/>
            <a:gdLst/>
            <a:ahLst/>
            <a:cxnLst/>
            <a:rect l="l" t="t" r="r" b="b"/>
            <a:pathLst>
              <a:path w="10052278" h="5744483">
                <a:moveTo>
                  <a:pt x="0" y="0"/>
                </a:moveTo>
                <a:lnTo>
                  <a:pt x="10052278" y="0"/>
                </a:lnTo>
                <a:lnTo>
                  <a:pt x="10052278" y="5744484"/>
                </a:lnTo>
                <a:lnTo>
                  <a:pt x="0" y="5744484"/>
                </a:lnTo>
                <a:lnTo>
                  <a:pt x="0" y="0"/>
                </a:lnTo>
                <a:close/>
              </a:path>
            </a:pathLst>
          </a:custGeom>
          <a:blipFill>
            <a:blip r:embed="rId2"/>
            <a:stretch>
              <a:fillRect b="-45679"/>
            </a:stretch>
          </a:blipFill>
        </p:spPr>
        <p:txBody>
          <a:bodyPr/>
          <a:lstStyle/>
          <a:p>
            <a:endParaRPr lang="zh-TW" altLang="en-US"/>
          </a:p>
        </p:txBody>
      </p:sp>
      <p:grpSp>
        <p:nvGrpSpPr>
          <p:cNvPr id="8" name="Group 8"/>
          <p:cNvGrpSpPr/>
          <p:nvPr/>
        </p:nvGrpSpPr>
        <p:grpSpPr>
          <a:xfrm>
            <a:off x="-277132" y="4314634"/>
            <a:ext cx="18883196" cy="6176500"/>
            <a:chOff x="0" y="0"/>
            <a:chExt cx="5407188" cy="1768636"/>
          </a:xfrm>
        </p:grpSpPr>
        <p:sp>
          <p:nvSpPr>
            <p:cNvPr id="9" name="Freeform 9"/>
            <p:cNvSpPr/>
            <p:nvPr/>
          </p:nvSpPr>
          <p:spPr>
            <a:xfrm>
              <a:off x="0" y="0"/>
              <a:ext cx="5407188" cy="1768636"/>
            </a:xfrm>
            <a:custGeom>
              <a:avLst/>
              <a:gdLst/>
              <a:ahLst/>
              <a:cxnLst/>
              <a:rect l="l" t="t" r="r" b="b"/>
              <a:pathLst>
                <a:path w="5407188" h="1768636">
                  <a:moveTo>
                    <a:pt x="0" y="0"/>
                  </a:moveTo>
                  <a:lnTo>
                    <a:pt x="5407188" y="0"/>
                  </a:lnTo>
                  <a:lnTo>
                    <a:pt x="5407188" y="1768636"/>
                  </a:lnTo>
                  <a:lnTo>
                    <a:pt x="0" y="1768636"/>
                  </a:lnTo>
                  <a:close/>
                </a:path>
              </a:pathLst>
            </a:custGeom>
            <a:solidFill>
              <a:srgbClr val="4B39B5"/>
            </a:solidFill>
          </p:spPr>
          <p:txBody>
            <a:bodyPr/>
            <a:lstStyle/>
            <a:p>
              <a:endParaRPr lang="zh-TW" altLang="en-US"/>
            </a:p>
          </p:txBody>
        </p:sp>
      </p:grpSp>
      <p:sp>
        <p:nvSpPr>
          <p:cNvPr id="10" name="Freeform 10"/>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11" name="Group 11"/>
          <p:cNvGrpSpPr/>
          <p:nvPr/>
        </p:nvGrpSpPr>
        <p:grpSpPr>
          <a:xfrm>
            <a:off x="14983313" y="9421117"/>
            <a:ext cx="2676716" cy="207276"/>
            <a:chOff x="0" y="0"/>
            <a:chExt cx="3568955" cy="276368"/>
          </a:xfrm>
        </p:grpSpPr>
        <p:grpSp>
          <p:nvGrpSpPr>
            <p:cNvPr id="12" name="Group 12"/>
            <p:cNvGrpSpPr/>
            <p:nvPr/>
          </p:nvGrpSpPr>
          <p:grpSpPr>
            <a:xfrm>
              <a:off x="3301803" y="9216"/>
              <a:ext cx="267153" cy="267153"/>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4" name="TextBox 14"/>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02  </a:t>
              </a:r>
              <a:r>
                <a:rPr lang="en-US" sz="1400" spc="70">
                  <a:solidFill>
                    <a:srgbClr val="FFFFFF"/>
                  </a:solidFill>
                  <a:latin typeface="Montserrat Classic"/>
                </a:rPr>
                <a:t>/  19</a:t>
              </a:r>
            </a:p>
          </p:txBody>
        </p:sp>
      </p:grpSp>
      <p:grpSp>
        <p:nvGrpSpPr>
          <p:cNvPr id="15" name="Group 15"/>
          <p:cNvGrpSpPr/>
          <p:nvPr/>
        </p:nvGrpSpPr>
        <p:grpSpPr>
          <a:xfrm>
            <a:off x="1049166" y="5388827"/>
            <a:ext cx="16230600" cy="3027044"/>
            <a:chOff x="0" y="0"/>
            <a:chExt cx="152618550" cy="28463706"/>
          </a:xfrm>
        </p:grpSpPr>
        <p:sp>
          <p:nvSpPr>
            <p:cNvPr id="16" name="Freeform 16"/>
            <p:cNvSpPr/>
            <p:nvPr/>
          </p:nvSpPr>
          <p:spPr>
            <a:xfrm>
              <a:off x="0" y="0"/>
              <a:ext cx="152618554" cy="28463708"/>
            </a:xfrm>
            <a:custGeom>
              <a:avLst/>
              <a:gdLst/>
              <a:ahLst/>
              <a:cxnLst/>
              <a:rect l="l" t="t" r="r" b="b"/>
              <a:pathLst>
                <a:path w="152618554" h="28463708">
                  <a:moveTo>
                    <a:pt x="152392497" y="0"/>
                  </a:moveTo>
                  <a:lnTo>
                    <a:pt x="0" y="0"/>
                  </a:lnTo>
                  <a:lnTo>
                    <a:pt x="0" y="28463708"/>
                  </a:lnTo>
                  <a:lnTo>
                    <a:pt x="152618554" y="28463708"/>
                  </a:lnTo>
                  <a:lnTo>
                    <a:pt x="152618554" y="0"/>
                  </a:lnTo>
                  <a:lnTo>
                    <a:pt x="152392497" y="0"/>
                  </a:lnTo>
                  <a:close/>
                  <a:moveTo>
                    <a:pt x="152392497" y="28237647"/>
                  </a:moveTo>
                  <a:lnTo>
                    <a:pt x="228600" y="28237647"/>
                  </a:lnTo>
                  <a:lnTo>
                    <a:pt x="228600" y="228600"/>
                  </a:lnTo>
                  <a:lnTo>
                    <a:pt x="152392497" y="228600"/>
                  </a:lnTo>
                  <a:lnTo>
                    <a:pt x="152392497" y="28237647"/>
                  </a:lnTo>
                  <a:close/>
                </a:path>
              </a:pathLst>
            </a:custGeom>
            <a:solidFill>
              <a:srgbClr val="FFFFFF"/>
            </a:solidFill>
          </p:spPr>
          <p:txBody>
            <a:bodyPr/>
            <a:lstStyle/>
            <a:p>
              <a:endParaRPr lang="zh-TW" altLang="en-US"/>
            </a:p>
          </p:txBody>
        </p:sp>
      </p:grpSp>
      <p:sp>
        <p:nvSpPr>
          <p:cNvPr id="17" name="AutoShape 17"/>
          <p:cNvSpPr/>
          <p:nvPr/>
        </p:nvSpPr>
        <p:spPr>
          <a:xfrm rot="-10800000">
            <a:off x="4069002" y="5888701"/>
            <a:ext cx="10360" cy="2114593"/>
          </a:xfrm>
          <a:prstGeom prst="rect">
            <a:avLst/>
          </a:prstGeom>
          <a:solidFill>
            <a:srgbClr val="FFFFFF"/>
          </a:solidFill>
        </p:spPr>
        <p:txBody>
          <a:bodyPr/>
          <a:lstStyle/>
          <a:p>
            <a:endParaRPr lang="zh-TW" altLang="en-US"/>
          </a:p>
        </p:txBody>
      </p:sp>
      <p:sp>
        <p:nvSpPr>
          <p:cNvPr id="18" name="AutoShape 18"/>
          <p:cNvSpPr/>
          <p:nvPr/>
        </p:nvSpPr>
        <p:spPr>
          <a:xfrm rot="-10800000">
            <a:off x="7407386" y="5888701"/>
            <a:ext cx="8953" cy="2114593"/>
          </a:xfrm>
          <a:prstGeom prst="rect">
            <a:avLst/>
          </a:prstGeom>
          <a:solidFill>
            <a:srgbClr val="FFFFFF"/>
          </a:solidFill>
        </p:spPr>
        <p:txBody>
          <a:bodyPr/>
          <a:lstStyle/>
          <a:p>
            <a:endParaRPr lang="zh-TW" altLang="en-US"/>
          </a:p>
        </p:txBody>
      </p:sp>
      <p:sp>
        <p:nvSpPr>
          <p:cNvPr id="19" name="AutoShape 19"/>
          <p:cNvSpPr/>
          <p:nvPr/>
        </p:nvSpPr>
        <p:spPr>
          <a:xfrm rot="-10800000">
            <a:off x="10563762" y="5888701"/>
            <a:ext cx="9228" cy="2114593"/>
          </a:xfrm>
          <a:prstGeom prst="rect">
            <a:avLst/>
          </a:prstGeom>
          <a:solidFill>
            <a:srgbClr val="FFFFFF"/>
          </a:solidFill>
        </p:spPr>
        <p:txBody>
          <a:bodyPr/>
          <a:lstStyle/>
          <a:p>
            <a:endParaRPr lang="zh-TW" altLang="en-US"/>
          </a:p>
        </p:txBody>
      </p:sp>
      <p:sp>
        <p:nvSpPr>
          <p:cNvPr id="20" name="AutoShape 20"/>
          <p:cNvSpPr/>
          <p:nvPr/>
        </p:nvSpPr>
        <p:spPr>
          <a:xfrm rot="-10800000">
            <a:off x="13897927" y="5888701"/>
            <a:ext cx="9025" cy="2114593"/>
          </a:xfrm>
          <a:prstGeom prst="rect">
            <a:avLst/>
          </a:prstGeom>
          <a:solidFill>
            <a:srgbClr val="FFFFFF"/>
          </a:solidFill>
        </p:spPr>
        <p:txBody>
          <a:bodyPr/>
          <a:lstStyle/>
          <a:p>
            <a:endParaRPr lang="zh-TW" altLang="en-US"/>
          </a:p>
        </p:txBody>
      </p:sp>
      <p:sp>
        <p:nvSpPr>
          <p:cNvPr id="21" name="TextBox 21"/>
          <p:cNvSpPr txBox="1"/>
          <p:nvPr/>
        </p:nvSpPr>
        <p:spPr>
          <a:xfrm>
            <a:off x="804282" y="1900316"/>
            <a:ext cx="7013782" cy="1077218"/>
          </a:xfrm>
          <a:prstGeom prst="rect">
            <a:avLst/>
          </a:prstGeom>
        </p:spPr>
        <p:txBody>
          <a:bodyPr wrap="square" lIns="0" tIns="0" rIns="0" bIns="0" rtlCol="0" anchor="t">
            <a:spAutoFit/>
          </a:bodyPr>
          <a:lstStyle/>
          <a:p>
            <a:pPr algn="ctr">
              <a:lnSpc>
                <a:spcPts val="8400"/>
              </a:lnSpc>
            </a:pPr>
            <a:r>
              <a:rPr lang="zh-TW" altLang="en-US" sz="9600">
                <a:solidFill>
                  <a:srgbClr val="FFFFFF"/>
                </a:solidFill>
                <a:latin typeface="華康儷宋 Std W3" panose="02020300000000000000" pitchFamily="18" charset="-120"/>
                <a:ea typeface="華康儷宋 Std W3" panose="02020300000000000000" pitchFamily="18" charset="-120"/>
              </a:rPr>
              <a:t>目錄</a:t>
            </a:r>
            <a:endParaRPr lang="en-US" sz="9600">
              <a:solidFill>
                <a:srgbClr val="FFFFFF"/>
              </a:solidFill>
              <a:latin typeface="華康儷宋 Std W3" panose="02020300000000000000" pitchFamily="18" charset="-120"/>
              <a:ea typeface="華康儷宋 Std W3" panose="02020300000000000000" pitchFamily="18" charset="-120"/>
            </a:endParaRPr>
          </a:p>
        </p:txBody>
      </p:sp>
      <p:grpSp>
        <p:nvGrpSpPr>
          <p:cNvPr id="22" name="Group 22"/>
          <p:cNvGrpSpPr/>
          <p:nvPr/>
        </p:nvGrpSpPr>
        <p:grpSpPr>
          <a:xfrm>
            <a:off x="1483167" y="5863274"/>
            <a:ext cx="2178183" cy="1257418"/>
            <a:chOff x="0" y="-57150"/>
            <a:chExt cx="2904244" cy="708566"/>
          </a:xfrm>
        </p:grpSpPr>
        <p:sp>
          <p:nvSpPr>
            <p:cNvPr id="23" name="TextBox 23"/>
            <p:cNvSpPr txBox="1"/>
            <p:nvPr/>
          </p:nvSpPr>
          <p:spPr>
            <a:xfrm>
              <a:off x="0" y="-57150"/>
              <a:ext cx="1803420" cy="336595"/>
            </a:xfrm>
            <a:prstGeom prst="rect">
              <a:avLst/>
            </a:prstGeom>
          </p:spPr>
          <p:txBody>
            <a:bodyPr wrap="square" lIns="0" tIns="0" rIns="0" bIns="0" rtlCol="0" anchor="t">
              <a:spAutoFit/>
            </a:bodyPr>
            <a:lstStyle/>
            <a:p>
              <a:pPr>
                <a:lnSpc>
                  <a:spcPts val="4489"/>
                </a:lnSpc>
              </a:pPr>
              <a:r>
                <a:rPr lang="en-US" sz="4800">
                  <a:solidFill>
                    <a:srgbClr val="FFFFFF"/>
                  </a:solidFill>
                  <a:latin typeface="Fredoka Bold"/>
                </a:rPr>
                <a:t>01</a:t>
              </a:r>
            </a:p>
          </p:txBody>
        </p:sp>
        <p:sp>
          <p:nvSpPr>
            <p:cNvPr id="24" name="TextBox 24"/>
            <p:cNvSpPr txBox="1"/>
            <p:nvPr/>
          </p:nvSpPr>
          <p:spPr>
            <a:xfrm>
              <a:off x="0" y="477981"/>
              <a:ext cx="2904244" cy="173435"/>
            </a:xfrm>
            <a:prstGeom prst="rect">
              <a:avLst/>
            </a:prstGeom>
          </p:spPr>
          <p:txBody>
            <a:bodyPr lIns="0" tIns="0" rIns="0" bIns="0" rtlCol="0" anchor="t">
              <a:spAutoFit/>
            </a:bodyPr>
            <a:lstStyle/>
            <a:p>
              <a:pPr>
                <a:lnSpc>
                  <a:spcPts val="2382"/>
                </a:lnSpc>
              </a:pPr>
              <a:r>
                <a:rPr lang="zh-TW" altLang="en-US" sz="3200" spc="18">
                  <a:solidFill>
                    <a:srgbClr val="FFFFFF"/>
                  </a:solidFill>
                  <a:latin typeface="華康儷宋 Std W3" panose="02020300000000000000" pitchFamily="18" charset="-120"/>
                  <a:ea typeface="華康儷宋 Std W3" panose="02020300000000000000" pitchFamily="18" charset="-120"/>
                </a:rPr>
                <a:t>研究背景</a:t>
              </a:r>
              <a:endParaRPr lang="en-US" sz="3200" spc="18">
                <a:solidFill>
                  <a:srgbClr val="FFFFFF"/>
                </a:solidFill>
                <a:latin typeface="華康儷宋 Std W3" panose="02020300000000000000" pitchFamily="18" charset="-120"/>
                <a:ea typeface="華康儷宋 Std W3" panose="02020300000000000000" pitchFamily="18" charset="-120"/>
              </a:endParaRPr>
            </a:p>
          </p:txBody>
        </p:sp>
      </p:grpSp>
      <p:grpSp>
        <p:nvGrpSpPr>
          <p:cNvPr id="38" name="Group 22">
            <a:extLst>
              <a:ext uri="{FF2B5EF4-FFF2-40B4-BE49-F238E27FC236}">
                <a16:creationId xmlns:a16="http://schemas.microsoft.com/office/drawing/2014/main" id="{8FFB895D-8DFA-7793-E858-0D2406C8322A}"/>
              </a:ext>
            </a:extLst>
          </p:cNvPr>
          <p:cNvGrpSpPr/>
          <p:nvPr/>
        </p:nvGrpSpPr>
        <p:grpSpPr>
          <a:xfrm>
            <a:off x="4335759" y="5945830"/>
            <a:ext cx="2178183" cy="1281207"/>
            <a:chOff x="0" y="-57150"/>
            <a:chExt cx="2904244" cy="721971"/>
          </a:xfrm>
        </p:grpSpPr>
        <p:sp>
          <p:nvSpPr>
            <p:cNvPr id="39" name="TextBox 23">
              <a:extLst>
                <a:ext uri="{FF2B5EF4-FFF2-40B4-BE49-F238E27FC236}">
                  <a16:creationId xmlns:a16="http://schemas.microsoft.com/office/drawing/2014/main" id="{2C4634D8-5F1D-9D3A-C3C0-1254B4E8A82A}"/>
                </a:ext>
              </a:extLst>
            </p:cNvPr>
            <p:cNvSpPr txBox="1"/>
            <p:nvPr/>
          </p:nvSpPr>
          <p:spPr>
            <a:xfrm>
              <a:off x="0" y="-57150"/>
              <a:ext cx="1803420" cy="336595"/>
            </a:xfrm>
            <a:prstGeom prst="rect">
              <a:avLst/>
            </a:prstGeom>
          </p:spPr>
          <p:txBody>
            <a:bodyPr wrap="square" lIns="0" tIns="0" rIns="0" bIns="0" rtlCol="0" anchor="t">
              <a:spAutoFit/>
            </a:bodyPr>
            <a:lstStyle/>
            <a:p>
              <a:pPr>
                <a:lnSpc>
                  <a:spcPts val="4489"/>
                </a:lnSpc>
              </a:pPr>
              <a:r>
                <a:rPr lang="en-US" sz="4800">
                  <a:solidFill>
                    <a:srgbClr val="FFFFFF"/>
                  </a:solidFill>
                  <a:latin typeface="Fredoka Bold"/>
                </a:rPr>
                <a:t>02</a:t>
              </a:r>
            </a:p>
          </p:txBody>
        </p:sp>
        <p:sp>
          <p:nvSpPr>
            <p:cNvPr id="40" name="TextBox 24">
              <a:extLst>
                <a:ext uri="{FF2B5EF4-FFF2-40B4-BE49-F238E27FC236}">
                  <a16:creationId xmlns:a16="http://schemas.microsoft.com/office/drawing/2014/main" id="{3BC88487-D3EC-603C-9AE1-F24A1882409F}"/>
                </a:ext>
              </a:extLst>
            </p:cNvPr>
            <p:cNvSpPr txBox="1"/>
            <p:nvPr/>
          </p:nvSpPr>
          <p:spPr>
            <a:xfrm>
              <a:off x="0" y="477981"/>
              <a:ext cx="2904244" cy="186840"/>
            </a:xfrm>
            <a:prstGeom prst="rect">
              <a:avLst/>
            </a:prstGeom>
          </p:spPr>
          <p:txBody>
            <a:bodyPr lIns="0" tIns="0" rIns="0" bIns="0" rtlCol="0" anchor="t">
              <a:spAutoFit/>
            </a:bodyPr>
            <a:lstStyle/>
            <a:p>
              <a:pPr>
                <a:lnSpc>
                  <a:spcPts val="2382"/>
                </a:lnSpc>
              </a:pPr>
              <a:r>
                <a:rPr lang="en-US" sz="3200" spc="18">
                  <a:solidFill>
                    <a:srgbClr val="FFFFFF"/>
                  </a:solidFill>
                  <a:latin typeface="Montserrat"/>
                </a:rPr>
                <a:t>1</a:t>
              </a:r>
            </a:p>
          </p:txBody>
        </p:sp>
      </p:grpSp>
      <p:grpSp>
        <p:nvGrpSpPr>
          <p:cNvPr id="41" name="Group 22">
            <a:extLst>
              <a:ext uri="{FF2B5EF4-FFF2-40B4-BE49-F238E27FC236}">
                <a16:creationId xmlns:a16="http://schemas.microsoft.com/office/drawing/2014/main" id="{EBF39AD3-2D17-552F-69A2-ADFB4D757F50}"/>
              </a:ext>
            </a:extLst>
          </p:cNvPr>
          <p:cNvGrpSpPr/>
          <p:nvPr/>
        </p:nvGrpSpPr>
        <p:grpSpPr>
          <a:xfrm>
            <a:off x="7672737" y="5947940"/>
            <a:ext cx="2178183" cy="1281848"/>
            <a:chOff x="0" y="-57150"/>
            <a:chExt cx="2904244" cy="722332"/>
          </a:xfrm>
        </p:grpSpPr>
        <p:sp>
          <p:nvSpPr>
            <p:cNvPr id="42" name="TextBox 23">
              <a:extLst>
                <a:ext uri="{FF2B5EF4-FFF2-40B4-BE49-F238E27FC236}">
                  <a16:creationId xmlns:a16="http://schemas.microsoft.com/office/drawing/2014/main" id="{272655BB-4B28-57E5-4CFE-93824DEF1BA0}"/>
                </a:ext>
              </a:extLst>
            </p:cNvPr>
            <p:cNvSpPr txBox="1"/>
            <p:nvPr/>
          </p:nvSpPr>
          <p:spPr>
            <a:xfrm>
              <a:off x="0" y="-57150"/>
              <a:ext cx="1803420" cy="336595"/>
            </a:xfrm>
            <a:prstGeom prst="rect">
              <a:avLst/>
            </a:prstGeom>
          </p:spPr>
          <p:txBody>
            <a:bodyPr wrap="square" lIns="0" tIns="0" rIns="0" bIns="0" rtlCol="0" anchor="t">
              <a:spAutoFit/>
            </a:bodyPr>
            <a:lstStyle/>
            <a:p>
              <a:pPr>
                <a:lnSpc>
                  <a:spcPts val="4489"/>
                </a:lnSpc>
              </a:pPr>
              <a:r>
                <a:rPr lang="en-US" sz="4800">
                  <a:solidFill>
                    <a:srgbClr val="FFFFFF"/>
                  </a:solidFill>
                  <a:latin typeface="Fredoka Bold"/>
                </a:rPr>
                <a:t>03</a:t>
              </a:r>
            </a:p>
          </p:txBody>
        </p:sp>
        <p:sp>
          <p:nvSpPr>
            <p:cNvPr id="43" name="TextBox 24">
              <a:extLst>
                <a:ext uri="{FF2B5EF4-FFF2-40B4-BE49-F238E27FC236}">
                  <a16:creationId xmlns:a16="http://schemas.microsoft.com/office/drawing/2014/main" id="{E2CF740F-E6D2-3D83-53F6-6B078FD31F80}"/>
                </a:ext>
              </a:extLst>
            </p:cNvPr>
            <p:cNvSpPr txBox="1"/>
            <p:nvPr/>
          </p:nvSpPr>
          <p:spPr>
            <a:xfrm>
              <a:off x="0" y="477981"/>
              <a:ext cx="2904244" cy="187201"/>
            </a:xfrm>
            <a:prstGeom prst="rect">
              <a:avLst/>
            </a:prstGeom>
          </p:spPr>
          <p:txBody>
            <a:bodyPr lIns="0" tIns="0" rIns="0" bIns="0" rtlCol="0" anchor="t">
              <a:spAutoFit/>
            </a:bodyPr>
            <a:lstStyle/>
            <a:p>
              <a:pPr>
                <a:lnSpc>
                  <a:spcPts val="2382"/>
                </a:lnSpc>
              </a:pPr>
              <a:r>
                <a:rPr lang="en-US" altLang="zh-TW" sz="3200" spc="18">
                  <a:solidFill>
                    <a:srgbClr val="FFFFFF"/>
                  </a:solidFill>
                  <a:latin typeface="Montserrat"/>
                </a:rPr>
                <a:t>1</a:t>
              </a:r>
              <a:endParaRPr lang="en-US" sz="3200" spc="18">
                <a:solidFill>
                  <a:srgbClr val="FFFFFF"/>
                </a:solidFill>
                <a:latin typeface="Montserrat"/>
              </a:endParaRPr>
            </a:p>
          </p:txBody>
        </p:sp>
      </p:grpSp>
      <p:grpSp>
        <p:nvGrpSpPr>
          <p:cNvPr id="44" name="Group 22">
            <a:extLst>
              <a:ext uri="{FF2B5EF4-FFF2-40B4-BE49-F238E27FC236}">
                <a16:creationId xmlns:a16="http://schemas.microsoft.com/office/drawing/2014/main" id="{B1AFEDA0-5469-B01D-8FE2-5AC4E9E6421D}"/>
              </a:ext>
            </a:extLst>
          </p:cNvPr>
          <p:cNvGrpSpPr/>
          <p:nvPr/>
        </p:nvGrpSpPr>
        <p:grpSpPr>
          <a:xfrm>
            <a:off x="10832446" y="5867711"/>
            <a:ext cx="2178183" cy="1281848"/>
            <a:chOff x="0" y="-57150"/>
            <a:chExt cx="2904244" cy="722332"/>
          </a:xfrm>
        </p:grpSpPr>
        <p:sp>
          <p:nvSpPr>
            <p:cNvPr id="45" name="TextBox 23">
              <a:extLst>
                <a:ext uri="{FF2B5EF4-FFF2-40B4-BE49-F238E27FC236}">
                  <a16:creationId xmlns:a16="http://schemas.microsoft.com/office/drawing/2014/main" id="{2C002112-BF56-D207-BD2B-C1905021ADE0}"/>
                </a:ext>
              </a:extLst>
            </p:cNvPr>
            <p:cNvSpPr txBox="1"/>
            <p:nvPr/>
          </p:nvSpPr>
          <p:spPr>
            <a:xfrm>
              <a:off x="0" y="-57150"/>
              <a:ext cx="1803420" cy="336595"/>
            </a:xfrm>
            <a:prstGeom prst="rect">
              <a:avLst/>
            </a:prstGeom>
          </p:spPr>
          <p:txBody>
            <a:bodyPr wrap="square" lIns="0" tIns="0" rIns="0" bIns="0" rtlCol="0" anchor="t">
              <a:spAutoFit/>
            </a:bodyPr>
            <a:lstStyle/>
            <a:p>
              <a:pPr>
                <a:lnSpc>
                  <a:spcPts val="4489"/>
                </a:lnSpc>
              </a:pPr>
              <a:r>
                <a:rPr lang="en-US" sz="4800">
                  <a:solidFill>
                    <a:srgbClr val="FFFFFF"/>
                  </a:solidFill>
                  <a:latin typeface="Fredoka Bold"/>
                </a:rPr>
                <a:t>04</a:t>
              </a:r>
            </a:p>
          </p:txBody>
        </p:sp>
        <p:sp>
          <p:nvSpPr>
            <p:cNvPr id="46" name="TextBox 24">
              <a:extLst>
                <a:ext uri="{FF2B5EF4-FFF2-40B4-BE49-F238E27FC236}">
                  <a16:creationId xmlns:a16="http://schemas.microsoft.com/office/drawing/2014/main" id="{BE5EE4E4-D93F-B23E-00FF-2647E96181AF}"/>
                </a:ext>
              </a:extLst>
            </p:cNvPr>
            <p:cNvSpPr txBox="1"/>
            <p:nvPr/>
          </p:nvSpPr>
          <p:spPr>
            <a:xfrm>
              <a:off x="0" y="477981"/>
              <a:ext cx="2904244" cy="187201"/>
            </a:xfrm>
            <a:prstGeom prst="rect">
              <a:avLst/>
            </a:prstGeom>
          </p:spPr>
          <p:txBody>
            <a:bodyPr lIns="0" tIns="0" rIns="0" bIns="0" rtlCol="0" anchor="t">
              <a:spAutoFit/>
            </a:bodyPr>
            <a:lstStyle/>
            <a:p>
              <a:pPr>
                <a:lnSpc>
                  <a:spcPts val="2382"/>
                </a:lnSpc>
              </a:pPr>
              <a:r>
                <a:rPr lang="en-US" altLang="zh-TW" sz="3200" spc="18">
                  <a:solidFill>
                    <a:srgbClr val="FFFFFF"/>
                  </a:solidFill>
                  <a:latin typeface="Montserrat"/>
                </a:rPr>
                <a:t>1</a:t>
              </a:r>
              <a:endParaRPr lang="en-US" sz="3200" spc="18">
                <a:solidFill>
                  <a:srgbClr val="FFFFFF"/>
                </a:solidFill>
                <a:latin typeface="Montserrat"/>
              </a:endParaRPr>
            </a:p>
          </p:txBody>
        </p:sp>
      </p:grpSp>
      <p:grpSp>
        <p:nvGrpSpPr>
          <p:cNvPr id="47" name="Group 22">
            <a:extLst>
              <a:ext uri="{FF2B5EF4-FFF2-40B4-BE49-F238E27FC236}">
                <a16:creationId xmlns:a16="http://schemas.microsoft.com/office/drawing/2014/main" id="{9F2E6361-6857-7CA9-8D3E-CFBACF05D060}"/>
              </a:ext>
            </a:extLst>
          </p:cNvPr>
          <p:cNvGrpSpPr/>
          <p:nvPr/>
        </p:nvGrpSpPr>
        <p:grpSpPr>
          <a:xfrm>
            <a:off x="14163350" y="5888700"/>
            <a:ext cx="2178183" cy="1281848"/>
            <a:chOff x="0" y="-57150"/>
            <a:chExt cx="2904244" cy="722332"/>
          </a:xfrm>
        </p:grpSpPr>
        <p:sp>
          <p:nvSpPr>
            <p:cNvPr id="48" name="TextBox 23">
              <a:extLst>
                <a:ext uri="{FF2B5EF4-FFF2-40B4-BE49-F238E27FC236}">
                  <a16:creationId xmlns:a16="http://schemas.microsoft.com/office/drawing/2014/main" id="{A99DFC33-F2F7-0D7F-32AA-3518CF7C6798}"/>
                </a:ext>
              </a:extLst>
            </p:cNvPr>
            <p:cNvSpPr txBox="1"/>
            <p:nvPr/>
          </p:nvSpPr>
          <p:spPr>
            <a:xfrm>
              <a:off x="0" y="-57150"/>
              <a:ext cx="1803420" cy="336595"/>
            </a:xfrm>
            <a:prstGeom prst="rect">
              <a:avLst/>
            </a:prstGeom>
          </p:spPr>
          <p:txBody>
            <a:bodyPr wrap="square" lIns="0" tIns="0" rIns="0" bIns="0" rtlCol="0" anchor="t">
              <a:spAutoFit/>
            </a:bodyPr>
            <a:lstStyle/>
            <a:p>
              <a:pPr>
                <a:lnSpc>
                  <a:spcPts val="4489"/>
                </a:lnSpc>
              </a:pPr>
              <a:r>
                <a:rPr lang="en-US" sz="4800">
                  <a:solidFill>
                    <a:srgbClr val="FFFFFF"/>
                  </a:solidFill>
                  <a:latin typeface="Fredoka Bold"/>
                </a:rPr>
                <a:t>05</a:t>
              </a:r>
            </a:p>
          </p:txBody>
        </p:sp>
        <p:sp>
          <p:nvSpPr>
            <p:cNvPr id="49" name="TextBox 24">
              <a:extLst>
                <a:ext uri="{FF2B5EF4-FFF2-40B4-BE49-F238E27FC236}">
                  <a16:creationId xmlns:a16="http://schemas.microsoft.com/office/drawing/2014/main" id="{95E02ADC-0A33-83C4-CBF7-8636767EEF33}"/>
                </a:ext>
              </a:extLst>
            </p:cNvPr>
            <p:cNvSpPr txBox="1"/>
            <p:nvPr/>
          </p:nvSpPr>
          <p:spPr>
            <a:xfrm>
              <a:off x="0" y="477981"/>
              <a:ext cx="2904244" cy="187201"/>
            </a:xfrm>
            <a:prstGeom prst="rect">
              <a:avLst/>
            </a:prstGeom>
          </p:spPr>
          <p:txBody>
            <a:bodyPr lIns="0" tIns="0" rIns="0" bIns="0" rtlCol="0" anchor="t">
              <a:spAutoFit/>
            </a:bodyPr>
            <a:lstStyle/>
            <a:p>
              <a:pPr>
                <a:lnSpc>
                  <a:spcPts val="2382"/>
                </a:lnSpc>
              </a:pPr>
              <a:r>
                <a:rPr lang="en-US" altLang="zh-TW" sz="3200" spc="18">
                  <a:solidFill>
                    <a:srgbClr val="FFFFFF"/>
                  </a:solidFill>
                  <a:latin typeface="Montserrat"/>
                </a:rPr>
                <a:t>1</a:t>
              </a:r>
              <a:endParaRPr lang="en-US" sz="3200" spc="18">
                <a:solidFill>
                  <a:srgbClr val="FFFFFF"/>
                </a:solidFill>
                <a:latin typeface="Montserra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6B756E16-C30A-5BF7-8EC8-A81BE826F0FF}"/>
              </a:ext>
            </a:extLst>
          </p:cNvPr>
          <p:cNvSpPr txBox="1">
            <a:spLocks/>
          </p:cNvSpPr>
          <p:nvPr/>
        </p:nvSpPr>
        <p:spPr>
          <a:xfrm>
            <a:off x="457199" y="2066544"/>
            <a:ext cx="17202829" cy="7026656"/>
          </a:xfrm>
          <a:prstGeom prst="roundRect">
            <a:avLst/>
          </a:prstGeom>
          <a:solidFill>
            <a:schemeClr val="bg2">
              <a:lumMod val="9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zh-TW" sz="3200" b="0" i="0" u="none" strike="noStrike" kern="1200" cap="none" spc="0" normalizeH="0" baseline="0" noProof="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10" name="標題 1">
            <a:extLst>
              <a:ext uri="{FF2B5EF4-FFF2-40B4-BE49-F238E27FC236}">
                <a16:creationId xmlns:a16="http://schemas.microsoft.com/office/drawing/2014/main" id="{67BB29A5-15CA-9BF4-7A88-60546E903BC6}"/>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TW"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06</a:t>
            </a:r>
            <a:r>
              <a:rPr kumimoji="0" lang="zh-TW" altLang="en-US" sz="6000" b="0" i="0" u="none" strike="noStrike" kern="1200" cap="none" spc="0" normalizeH="0" baseline="0" noProof="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p>
        </p:txBody>
      </p:sp>
    </p:spTree>
    <p:extLst>
      <p:ext uri="{BB962C8B-B14F-4D97-AF65-F5344CB8AC3E}">
        <p14:creationId xmlns:p14="http://schemas.microsoft.com/office/powerpoint/2010/main" val="3714200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B39B5"/>
        </a:solidFill>
        <a:effectLst/>
      </p:bgPr>
    </p:bg>
    <p:spTree>
      <p:nvGrpSpPr>
        <p:cNvPr id="1" name=""/>
        <p:cNvGrpSpPr/>
        <p:nvPr/>
      </p:nvGrpSpPr>
      <p:grpSpPr>
        <a:xfrm>
          <a:off x="0" y="0"/>
          <a:ext cx="0" cy="0"/>
          <a:chOff x="0" y="0"/>
          <a:chExt cx="0" cy="0"/>
        </a:xfrm>
      </p:grpSpPr>
      <p:grpSp>
        <p:nvGrpSpPr>
          <p:cNvPr id="5" name="Group 5"/>
          <p:cNvGrpSpPr/>
          <p:nvPr/>
        </p:nvGrpSpPr>
        <p:grpSpPr>
          <a:xfrm>
            <a:off x="838967" y="674067"/>
            <a:ext cx="8566686" cy="8566686"/>
            <a:chOff x="0" y="0"/>
            <a:chExt cx="11422248" cy="11422248"/>
          </a:xfrm>
        </p:grpSpPr>
        <p:grpSp>
          <p:nvGrpSpPr>
            <p:cNvPr id="6" name="Group 6"/>
            <p:cNvGrpSpPr/>
            <p:nvPr/>
          </p:nvGrpSpPr>
          <p:grpSpPr>
            <a:xfrm>
              <a:off x="0" y="0"/>
              <a:ext cx="11422248" cy="1142224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8" name="Group 8"/>
            <p:cNvGrpSpPr/>
            <p:nvPr/>
          </p:nvGrpSpPr>
          <p:grpSpPr>
            <a:xfrm>
              <a:off x="928641" y="909160"/>
              <a:ext cx="9564966" cy="9564966"/>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10" name="Freeform 10"/>
          <p:cNvSpPr/>
          <p:nvPr/>
        </p:nvSpPr>
        <p:spPr>
          <a:xfrm rot="1398259">
            <a:off x="994249" y="3077541"/>
            <a:ext cx="1351028" cy="1063627"/>
          </a:xfrm>
          <a:custGeom>
            <a:avLst/>
            <a:gdLst/>
            <a:ahLst/>
            <a:cxnLst/>
            <a:rect l="l" t="t" r="r" b="b"/>
            <a:pathLst>
              <a:path w="1351028" h="1063627">
                <a:moveTo>
                  <a:pt x="0" y="0"/>
                </a:moveTo>
                <a:lnTo>
                  <a:pt x="1351028" y="0"/>
                </a:lnTo>
                <a:lnTo>
                  <a:pt x="1351028" y="1063627"/>
                </a:lnTo>
                <a:lnTo>
                  <a:pt x="0" y="106362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1" name="Freeform 11"/>
          <p:cNvSpPr/>
          <p:nvPr/>
        </p:nvSpPr>
        <p:spPr>
          <a:xfrm rot="-2866642" flipH="1">
            <a:off x="7287925" y="985538"/>
            <a:ext cx="1291543" cy="1016796"/>
          </a:xfrm>
          <a:custGeom>
            <a:avLst/>
            <a:gdLst/>
            <a:ahLst/>
            <a:cxnLst/>
            <a:rect l="l" t="t" r="r" b="b"/>
            <a:pathLst>
              <a:path w="1291543" h="1016796">
                <a:moveTo>
                  <a:pt x="1291543" y="0"/>
                </a:moveTo>
                <a:lnTo>
                  <a:pt x="0" y="0"/>
                </a:lnTo>
                <a:lnTo>
                  <a:pt x="0" y="1016797"/>
                </a:lnTo>
                <a:lnTo>
                  <a:pt x="1291543" y="1016797"/>
                </a:lnTo>
                <a:lnTo>
                  <a:pt x="1291543"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a:off x="1117369" y="61131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2375680" y="396801"/>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4" name="Freeform 14"/>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15" name="Group 15"/>
          <p:cNvGrpSpPr/>
          <p:nvPr/>
        </p:nvGrpSpPr>
        <p:grpSpPr>
          <a:xfrm>
            <a:off x="14983313" y="9421117"/>
            <a:ext cx="2676716" cy="207276"/>
            <a:chOff x="0" y="0"/>
            <a:chExt cx="3568955" cy="276368"/>
          </a:xfrm>
        </p:grpSpPr>
        <p:grpSp>
          <p:nvGrpSpPr>
            <p:cNvPr id="16" name="Group 16"/>
            <p:cNvGrpSpPr/>
            <p:nvPr/>
          </p:nvGrpSpPr>
          <p:grpSpPr>
            <a:xfrm>
              <a:off x="3301803" y="9216"/>
              <a:ext cx="267153" cy="267153"/>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8" name="TextBox 18"/>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01  </a:t>
              </a:r>
              <a:r>
                <a:rPr lang="en-US" sz="1400" spc="70">
                  <a:solidFill>
                    <a:srgbClr val="FFFFFF"/>
                  </a:solidFill>
                  <a:latin typeface="Montserrat Classic"/>
                </a:rPr>
                <a:t>/  19</a:t>
              </a:r>
            </a:p>
          </p:txBody>
        </p:sp>
      </p:grpSp>
      <p:sp>
        <p:nvSpPr>
          <p:cNvPr id="19" name="Freeform 19"/>
          <p:cNvSpPr/>
          <p:nvPr/>
        </p:nvSpPr>
        <p:spPr>
          <a:xfrm rot="-1288589">
            <a:off x="7529370" y="3628886"/>
            <a:ext cx="1181173" cy="1561648"/>
          </a:xfrm>
          <a:custGeom>
            <a:avLst/>
            <a:gdLst/>
            <a:ahLst/>
            <a:cxnLst/>
            <a:rect l="l" t="t" r="r" b="b"/>
            <a:pathLst>
              <a:path w="1181173" h="1561648">
                <a:moveTo>
                  <a:pt x="0" y="0"/>
                </a:moveTo>
                <a:lnTo>
                  <a:pt x="1181173" y="0"/>
                </a:lnTo>
                <a:lnTo>
                  <a:pt x="1181173" y="1561648"/>
                </a:lnTo>
                <a:lnTo>
                  <a:pt x="0" y="1561648"/>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2" name="Freeform 3">
            <a:extLst>
              <a:ext uri="{FF2B5EF4-FFF2-40B4-BE49-F238E27FC236}">
                <a16:creationId xmlns:a16="http://schemas.microsoft.com/office/drawing/2014/main" id="{EDBCA501-AA05-073E-E1BF-BF22166091DA}"/>
              </a:ext>
            </a:extLst>
          </p:cNvPr>
          <p:cNvSpPr/>
          <p:nvPr/>
        </p:nvSpPr>
        <p:spPr>
          <a:xfrm>
            <a:off x="2918639" y="1493936"/>
            <a:ext cx="12892567" cy="10547731"/>
          </a:xfrm>
          <a:custGeom>
            <a:avLst/>
            <a:gdLst/>
            <a:ahLst/>
            <a:cxnLst/>
            <a:rect l="l" t="t" r="r" b="b"/>
            <a:pathLst>
              <a:path w="10059099" h="8229600">
                <a:moveTo>
                  <a:pt x="0" y="0"/>
                </a:moveTo>
                <a:lnTo>
                  <a:pt x="10059099" y="0"/>
                </a:lnTo>
                <a:lnTo>
                  <a:pt x="10059099" y="8229600"/>
                </a:lnTo>
                <a:lnTo>
                  <a:pt x="0" y="8229600"/>
                </a:lnTo>
                <a:lnTo>
                  <a:pt x="0" y="0"/>
                </a:lnTo>
                <a:close/>
              </a:path>
            </a:pathLst>
          </a:custGeom>
          <a:blipFill>
            <a:blip r:embed="rId10"/>
            <a:stretch>
              <a:fillRect/>
            </a:stretch>
          </a:blipFill>
        </p:spPr>
        <p:txBody>
          <a:bodyPr/>
          <a:lstStyle/>
          <a:p>
            <a:endParaRPr lang="zh-TW" altLang="en-US"/>
          </a:p>
        </p:txBody>
      </p:sp>
      <p:sp>
        <p:nvSpPr>
          <p:cNvPr id="2" name="文字方塊 1">
            <a:extLst>
              <a:ext uri="{FF2B5EF4-FFF2-40B4-BE49-F238E27FC236}">
                <a16:creationId xmlns:a16="http://schemas.microsoft.com/office/drawing/2014/main" id="{506E3EE1-7A88-E924-3400-B63C4730125E}"/>
              </a:ext>
            </a:extLst>
          </p:cNvPr>
          <p:cNvSpPr txBox="1"/>
          <p:nvPr/>
        </p:nvSpPr>
        <p:spPr>
          <a:xfrm>
            <a:off x="8167931" y="3152827"/>
            <a:ext cx="6270073" cy="1862048"/>
          </a:xfrm>
          <a:prstGeom prst="rect">
            <a:avLst/>
          </a:prstGeom>
          <a:noFill/>
        </p:spPr>
        <p:txBody>
          <a:bodyPr wrap="square" rtlCol="0">
            <a:spAutoFit/>
          </a:bodyPr>
          <a:lstStyle/>
          <a:p>
            <a:r>
              <a:rPr lang="zh-TW" altLang="en-US" sz="11500">
                <a:solidFill>
                  <a:schemeClr val="bg1"/>
                </a:solidFill>
                <a:latin typeface="華康雅風體 Std W3" panose="00050300000000000000" pitchFamily="18" charset="-120"/>
                <a:ea typeface="華康雅風體 Std W3" panose="00050300000000000000" pitchFamily="18" charset="-120"/>
              </a:rPr>
              <a:t>謝謝聆聽</a:t>
            </a:r>
          </a:p>
        </p:txBody>
      </p:sp>
    </p:spTree>
    <p:extLst>
      <p:ext uri="{BB962C8B-B14F-4D97-AF65-F5344CB8AC3E}">
        <p14:creationId xmlns:p14="http://schemas.microsoft.com/office/powerpoint/2010/main" val="598689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535CC60-D84A-1241-60AD-E050B032AB81}"/>
              </a:ext>
            </a:extLst>
          </p:cNvPr>
          <p:cNvSpPr txBox="1"/>
          <p:nvPr/>
        </p:nvSpPr>
        <p:spPr>
          <a:xfrm>
            <a:off x="5797550" y="4358670"/>
            <a:ext cx="6692900" cy="1569660"/>
          </a:xfrm>
          <a:prstGeom prst="rect">
            <a:avLst/>
          </a:prstGeom>
          <a:noFill/>
        </p:spPr>
        <p:txBody>
          <a:bodyPr wrap="square" rtlCol="0">
            <a:spAutoFit/>
          </a:bodyPr>
          <a:lstStyle/>
          <a:p>
            <a:pPr algn="l"/>
            <a:r>
              <a:rPr lang="zh-TW" altLang="en-US" sz="9600"/>
              <a:t>以下是模板</a:t>
            </a:r>
          </a:p>
        </p:txBody>
      </p:sp>
    </p:spTree>
    <p:extLst>
      <p:ext uri="{BB962C8B-B14F-4D97-AF65-F5344CB8AC3E}">
        <p14:creationId xmlns:p14="http://schemas.microsoft.com/office/powerpoint/2010/main" val="1316873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5B5B"/>
        </a:solidFill>
        <a:effectLst/>
      </p:bgPr>
    </p:bg>
    <p:spTree>
      <p:nvGrpSpPr>
        <p:cNvPr id="1" name=""/>
        <p:cNvGrpSpPr/>
        <p:nvPr/>
      </p:nvGrpSpPr>
      <p:grpSpPr>
        <a:xfrm>
          <a:off x="0" y="0"/>
          <a:ext cx="0" cy="0"/>
          <a:chOff x="0" y="0"/>
          <a:chExt cx="0" cy="0"/>
        </a:xfrm>
      </p:grpSpPr>
      <p:grpSp>
        <p:nvGrpSpPr>
          <p:cNvPr id="2" name="Group 2"/>
          <p:cNvGrpSpPr/>
          <p:nvPr/>
        </p:nvGrpSpPr>
        <p:grpSpPr>
          <a:xfrm>
            <a:off x="342684" y="674067"/>
            <a:ext cx="8566686" cy="8566686"/>
            <a:chOff x="0" y="0"/>
            <a:chExt cx="11422248" cy="11422248"/>
          </a:xfrm>
        </p:grpSpPr>
        <p:grpSp>
          <p:nvGrpSpPr>
            <p:cNvPr id="3" name="Group 3"/>
            <p:cNvGrpSpPr/>
            <p:nvPr/>
          </p:nvGrpSpPr>
          <p:grpSpPr>
            <a:xfrm>
              <a:off x="0" y="0"/>
              <a:ext cx="11422248" cy="1142224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7" name="Freeform 7"/>
          <p:cNvSpPr/>
          <p:nvPr/>
        </p:nvSpPr>
        <p:spPr>
          <a:xfrm>
            <a:off x="1342155" y="1199427"/>
            <a:ext cx="7927321" cy="9229442"/>
          </a:xfrm>
          <a:custGeom>
            <a:avLst/>
            <a:gdLst/>
            <a:ahLst/>
            <a:cxnLst/>
            <a:rect l="l" t="t" r="r" b="b"/>
            <a:pathLst>
              <a:path w="7927321" h="9229442">
                <a:moveTo>
                  <a:pt x="0" y="0"/>
                </a:moveTo>
                <a:lnTo>
                  <a:pt x="7927320" y="0"/>
                </a:lnTo>
                <a:lnTo>
                  <a:pt x="7927320" y="9229442"/>
                </a:lnTo>
                <a:lnTo>
                  <a:pt x="0" y="9229442"/>
                </a:lnTo>
                <a:lnTo>
                  <a:pt x="0" y="0"/>
                </a:lnTo>
                <a:close/>
              </a:path>
            </a:pathLst>
          </a:custGeom>
          <a:blipFill>
            <a:blip r:embed="rId2"/>
            <a:stretch>
              <a:fillRect b="-38814"/>
            </a:stretch>
          </a:blipFill>
        </p:spPr>
        <p:txBody>
          <a:bodyPr/>
          <a:lstStyle/>
          <a:p>
            <a:endParaRPr lang="zh-TW" altLang="en-US"/>
          </a:p>
        </p:txBody>
      </p:sp>
      <p:grpSp>
        <p:nvGrpSpPr>
          <p:cNvPr id="8" name="Group 8"/>
          <p:cNvGrpSpPr/>
          <p:nvPr/>
        </p:nvGrpSpPr>
        <p:grpSpPr>
          <a:xfrm>
            <a:off x="10446119" y="1752581"/>
            <a:ext cx="6099033" cy="6867562"/>
            <a:chOff x="0" y="114300"/>
            <a:chExt cx="8132044" cy="9156750"/>
          </a:xfrm>
        </p:grpSpPr>
        <p:sp>
          <p:nvSpPr>
            <p:cNvPr id="9" name="TextBox 9"/>
            <p:cNvSpPr txBox="1"/>
            <p:nvPr/>
          </p:nvSpPr>
          <p:spPr>
            <a:xfrm>
              <a:off x="0" y="114300"/>
              <a:ext cx="8132044" cy="2090767"/>
            </a:xfrm>
            <a:prstGeom prst="rect">
              <a:avLst/>
            </a:prstGeom>
          </p:spPr>
          <p:txBody>
            <a:bodyPr lIns="0" tIns="0" rIns="0" bIns="0" rtlCol="0" anchor="t">
              <a:spAutoFit/>
            </a:bodyPr>
            <a:lstStyle/>
            <a:p>
              <a:pPr>
                <a:lnSpc>
                  <a:spcPts val="6000"/>
                </a:lnSpc>
              </a:pPr>
              <a:r>
                <a:rPr lang="en-US" sz="6000">
                  <a:solidFill>
                    <a:srgbClr val="FFFFFF"/>
                  </a:solidFill>
                  <a:latin typeface="Fredoka Bold"/>
                </a:rPr>
                <a:t>QUIZ CATEGORIES</a:t>
              </a:r>
            </a:p>
          </p:txBody>
        </p:sp>
        <p:sp>
          <p:nvSpPr>
            <p:cNvPr id="10" name="TextBox 10"/>
            <p:cNvSpPr txBox="1"/>
            <p:nvPr/>
          </p:nvSpPr>
          <p:spPr>
            <a:xfrm>
              <a:off x="99979" y="3047597"/>
              <a:ext cx="8032065" cy="509815"/>
            </a:xfrm>
            <a:prstGeom prst="rect">
              <a:avLst/>
            </a:prstGeom>
          </p:spPr>
          <p:txBody>
            <a:bodyPr lIns="0" tIns="0" rIns="0" bIns="0" rtlCol="0" anchor="t">
              <a:spAutoFit/>
            </a:bodyPr>
            <a:lstStyle/>
            <a:p>
              <a:pPr>
                <a:lnSpc>
                  <a:spcPts val="2800"/>
                </a:lnSpc>
              </a:pPr>
              <a:r>
                <a:rPr lang="en-US" sz="2800">
                  <a:solidFill>
                    <a:srgbClr val="FFFFFF"/>
                  </a:solidFill>
                  <a:latin typeface="Montserrat Medium"/>
                </a:rPr>
                <a:t>YES / NO</a:t>
              </a:r>
            </a:p>
          </p:txBody>
        </p:sp>
        <p:sp>
          <p:nvSpPr>
            <p:cNvPr id="11" name="TextBox 11"/>
            <p:cNvSpPr txBox="1"/>
            <p:nvPr/>
          </p:nvSpPr>
          <p:spPr>
            <a:xfrm>
              <a:off x="99979" y="5333052"/>
              <a:ext cx="8032065" cy="509815"/>
            </a:xfrm>
            <a:prstGeom prst="rect">
              <a:avLst/>
            </a:prstGeom>
          </p:spPr>
          <p:txBody>
            <a:bodyPr lIns="0" tIns="0" rIns="0" bIns="0" rtlCol="0" anchor="t">
              <a:spAutoFit/>
            </a:bodyPr>
            <a:lstStyle/>
            <a:p>
              <a:pPr>
                <a:lnSpc>
                  <a:spcPts val="2800"/>
                </a:lnSpc>
              </a:pPr>
              <a:r>
                <a:rPr lang="en-US" sz="2800">
                  <a:solidFill>
                    <a:srgbClr val="FFFFFF"/>
                  </a:solidFill>
                  <a:latin typeface="Montserrat Medium"/>
                </a:rPr>
                <a:t>MULTIPLE CHOICE</a:t>
              </a:r>
            </a:p>
          </p:txBody>
        </p:sp>
        <p:sp>
          <p:nvSpPr>
            <p:cNvPr id="12" name="TextBox 12"/>
            <p:cNvSpPr txBox="1"/>
            <p:nvPr/>
          </p:nvSpPr>
          <p:spPr>
            <a:xfrm>
              <a:off x="99979" y="4190324"/>
              <a:ext cx="8032065" cy="509815"/>
            </a:xfrm>
            <a:prstGeom prst="rect">
              <a:avLst/>
            </a:prstGeom>
          </p:spPr>
          <p:txBody>
            <a:bodyPr lIns="0" tIns="0" rIns="0" bIns="0" rtlCol="0" anchor="t">
              <a:spAutoFit/>
            </a:bodyPr>
            <a:lstStyle/>
            <a:p>
              <a:pPr>
                <a:lnSpc>
                  <a:spcPts val="2800"/>
                </a:lnSpc>
              </a:pPr>
              <a:r>
                <a:rPr lang="en-US" sz="2800">
                  <a:solidFill>
                    <a:srgbClr val="FFFFFF"/>
                  </a:solidFill>
                  <a:latin typeface="Montserrat Medium"/>
                </a:rPr>
                <a:t>TRUE / FALSE</a:t>
              </a:r>
            </a:p>
          </p:txBody>
        </p:sp>
        <p:sp>
          <p:nvSpPr>
            <p:cNvPr id="13" name="TextBox 13"/>
            <p:cNvSpPr txBox="1"/>
            <p:nvPr/>
          </p:nvSpPr>
          <p:spPr>
            <a:xfrm>
              <a:off x="99979" y="6475780"/>
              <a:ext cx="8032065" cy="509815"/>
            </a:xfrm>
            <a:prstGeom prst="rect">
              <a:avLst/>
            </a:prstGeom>
          </p:spPr>
          <p:txBody>
            <a:bodyPr lIns="0" tIns="0" rIns="0" bIns="0" rtlCol="0" anchor="t">
              <a:spAutoFit/>
            </a:bodyPr>
            <a:lstStyle/>
            <a:p>
              <a:pPr>
                <a:lnSpc>
                  <a:spcPts val="2800"/>
                </a:lnSpc>
              </a:pPr>
              <a:r>
                <a:rPr lang="en-US" sz="2800">
                  <a:solidFill>
                    <a:srgbClr val="FFFFFF"/>
                  </a:solidFill>
                  <a:latin typeface="Montserrat Medium"/>
                </a:rPr>
                <a:t>FILL IN THE BLANKS</a:t>
              </a:r>
            </a:p>
          </p:txBody>
        </p:sp>
        <p:sp>
          <p:nvSpPr>
            <p:cNvPr id="14" name="TextBox 14"/>
            <p:cNvSpPr txBox="1"/>
            <p:nvPr/>
          </p:nvSpPr>
          <p:spPr>
            <a:xfrm>
              <a:off x="99979" y="7618507"/>
              <a:ext cx="8032065" cy="509815"/>
            </a:xfrm>
            <a:prstGeom prst="rect">
              <a:avLst/>
            </a:prstGeom>
          </p:spPr>
          <p:txBody>
            <a:bodyPr lIns="0" tIns="0" rIns="0" bIns="0" rtlCol="0" anchor="t">
              <a:spAutoFit/>
            </a:bodyPr>
            <a:lstStyle/>
            <a:p>
              <a:pPr>
                <a:lnSpc>
                  <a:spcPts val="2800"/>
                </a:lnSpc>
              </a:pPr>
              <a:r>
                <a:rPr lang="en-US" sz="2800">
                  <a:solidFill>
                    <a:srgbClr val="FFFFFF"/>
                  </a:solidFill>
                  <a:latin typeface="Montserrat Medium"/>
                </a:rPr>
                <a:t>ENUMERATION</a:t>
              </a:r>
            </a:p>
          </p:txBody>
        </p:sp>
        <p:sp>
          <p:nvSpPr>
            <p:cNvPr id="15" name="TextBox 15"/>
            <p:cNvSpPr txBox="1"/>
            <p:nvPr/>
          </p:nvSpPr>
          <p:spPr>
            <a:xfrm>
              <a:off x="99979" y="8761235"/>
              <a:ext cx="8032065" cy="509815"/>
            </a:xfrm>
            <a:prstGeom prst="rect">
              <a:avLst/>
            </a:prstGeom>
          </p:spPr>
          <p:txBody>
            <a:bodyPr lIns="0" tIns="0" rIns="0" bIns="0" rtlCol="0" anchor="t">
              <a:spAutoFit/>
            </a:bodyPr>
            <a:lstStyle/>
            <a:p>
              <a:pPr>
                <a:lnSpc>
                  <a:spcPts val="2800"/>
                </a:lnSpc>
              </a:pPr>
              <a:r>
                <a:rPr lang="en-US" sz="2800">
                  <a:solidFill>
                    <a:srgbClr val="FFFFFF"/>
                  </a:solidFill>
                  <a:latin typeface="Montserrat Medium"/>
                </a:rPr>
                <a:t>VIDEO QUESTION</a:t>
              </a:r>
            </a:p>
          </p:txBody>
        </p:sp>
      </p:grpSp>
      <p:sp>
        <p:nvSpPr>
          <p:cNvPr id="16" name="Freeform 16"/>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17" name="Group 17"/>
          <p:cNvGrpSpPr/>
          <p:nvPr/>
        </p:nvGrpSpPr>
        <p:grpSpPr>
          <a:xfrm>
            <a:off x="14983313" y="9421117"/>
            <a:ext cx="2676716" cy="207276"/>
            <a:chOff x="0" y="0"/>
            <a:chExt cx="3568955" cy="276368"/>
          </a:xfrm>
        </p:grpSpPr>
        <p:grpSp>
          <p:nvGrpSpPr>
            <p:cNvPr id="18" name="Group 18"/>
            <p:cNvGrpSpPr/>
            <p:nvPr/>
          </p:nvGrpSpPr>
          <p:grpSpPr>
            <a:xfrm>
              <a:off x="3301803" y="9216"/>
              <a:ext cx="267153" cy="267153"/>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20" name="TextBox 20"/>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Tree>
    <p:extLst>
      <p:ext uri="{BB962C8B-B14F-4D97-AF65-F5344CB8AC3E}">
        <p14:creationId xmlns:p14="http://schemas.microsoft.com/office/powerpoint/2010/main" val="3208960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B39B5"/>
        </a:solidFill>
        <a:effectLst/>
      </p:bgPr>
    </p:bg>
    <p:spTree>
      <p:nvGrpSpPr>
        <p:cNvPr id="1" name=""/>
        <p:cNvGrpSpPr/>
        <p:nvPr/>
      </p:nvGrpSpPr>
      <p:grpSpPr>
        <a:xfrm>
          <a:off x="0" y="0"/>
          <a:ext cx="0" cy="0"/>
          <a:chOff x="0" y="0"/>
          <a:chExt cx="0" cy="0"/>
        </a:xfrm>
      </p:grpSpPr>
      <p:grpSp>
        <p:nvGrpSpPr>
          <p:cNvPr id="2" name="Group 2"/>
          <p:cNvGrpSpPr/>
          <p:nvPr/>
        </p:nvGrpSpPr>
        <p:grpSpPr>
          <a:xfrm>
            <a:off x="10074730" y="3463351"/>
            <a:ext cx="7184570" cy="3166742"/>
            <a:chOff x="0" y="0"/>
            <a:chExt cx="9579426" cy="4222322"/>
          </a:xfrm>
        </p:grpSpPr>
        <p:sp>
          <p:nvSpPr>
            <p:cNvPr id="3" name="TextBox 3"/>
            <p:cNvSpPr txBox="1"/>
            <p:nvPr/>
          </p:nvSpPr>
          <p:spPr>
            <a:xfrm>
              <a:off x="0" y="171450"/>
              <a:ext cx="9579426" cy="1647967"/>
            </a:xfrm>
            <a:prstGeom prst="rect">
              <a:avLst/>
            </a:prstGeom>
          </p:spPr>
          <p:txBody>
            <a:bodyPr lIns="0" tIns="0" rIns="0" bIns="0" rtlCol="0" anchor="t">
              <a:spAutoFit/>
            </a:bodyPr>
            <a:lstStyle/>
            <a:p>
              <a:pPr>
                <a:lnSpc>
                  <a:spcPts val="9000"/>
                </a:lnSpc>
              </a:pPr>
              <a:r>
                <a:rPr lang="en-US" sz="9000" spc="89">
                  <a:solidFill>
                    <a:srgbClr val="FFFFFF"/>
                  </a:solidFill>
                  <a:latin typeface="Fredoka Bold"/>
                </a:rPr>
                <a:t>QUIZ TIME</a:t>
              </a:r>
            </a:p>
          </p:txBody>
        </p:sp>
        <p:sp>
          <p:nvSpPr>
            <p:cNvPr id="4" name="TextBox 4"/>
            <p:cNvSpPr txBox="1"/>
            <p:nvPr/>
          </p:nvSpPr>
          <p:spPr>
            <a:xfrm>
              <a:off x="0" y="2281514"/>
              <a:ext cx="9579426" cy="1940809"/>
            </a:xfrm>
            <a:prstGeom prst="rect">
              <a:avLst/>
            </a:prstGeom>
          </p:spPr>
          <p:txBody>
            <a:bodyPr lIns="0" tIns="0" rIns="0" bIns="0" rtlCol="0" anchor="t">
              <a:spAutoFit/>
            </a:bodyPr>
            <a:lstStyle/>
            <a:p>
              <a:pPr>
                <a:lnSpc>
                  <a:spcPts val="6000"/>
                </a:lnSpc>
              </a:pPr>
              <a:r>
                <a:rPr lang="en-US" sz="4000" spc="40">
                  <a:solidFill>
                    <a:srgbClr val="FFFFFF"/>
                  </a:solidFill>
                  <a:latin typeface="Montserrat Medium"/>
                </a:rPr>
                <a:t>Let's put your </a:t>
              </a:r>
            </a:p>
            <a:p>
              <a:pPr>
                <a:lnSpc>
                  <a:spcPts val="6000"/>
                </a:lnSpc>
              </a:pPr>
              <a:r>
                <a:rPr lang="en-US" sz="4000" spc="40">
                  <a:solidFill>
                    <a:srgbClr val="FFFFFF"/>
                  </a:solidFill>
                  <a:latin typeface="Montserrat Medium"/>
                </a:rPr>
                <a:t>knowledge to the test!</a:t>
              </a:r>
            </a:p>
          </p:txBody>
        </p:sp>
      </p:grpSp>
      <p:grpSp>
        <p:nvGrpSpPr>
          <p:cNvPr id="5" name="Group 5"/>
          <p:cNvGrpSpPr/>
          <p:nvPr/>
        </p:nvGrpSpPr>
        <p:grpSpPr>
          <a:xfrm>
            <a:off x="838967" y="674067"/>
            <a:ext cx="8566686" cy="8566686"/>
            <a:chOff x="0" y="0"/>
            <a:chExt cx="11422248" cy="11422248"/>
          </a:xfrm>
        </p:grpSpPr>
        <p:grpSp>
          <p:nvGrpSpPr>
            <p:cNvPr id="6" name="Group 6"/>
            <p:cNvGrpSpPr/>
            <p:nvPr/>
          </p:nvGrpSpPr>
          <p:grpSpPr>
            <a:xfrm>
              <a:off x="0" y="0"/>
              <a:ext cx="11422248" cy="1142224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8" name="Group 8"/>
            <p:cNvGrpSpPr/>
            <p:nvPr/>
          </p:nvGrpSpPr>
          <p:grpSpPr>
            <a:xfrm>
              <a:off x="928641" y="909160"/>
              <a:ext cx="9564966" cy="9564966"/>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10" name="Freeform 10"/>
          <p:cNvSpPr/>
          <p:nvPr/>
        </p:nvSpPr>
        <p:spPr>
          <a:xfrm rot="1398259">
            <a:off x="994249" y="3077541"/>
            <a:ext cx="1351028" cy="1063627"/>
          </a:xfrm>
          <a:custGeom>
            <a:avLst/>
            <a:gdLst/>
            <a:ahLst/>
            <a:cxnLst/>
            <a:rect l="l" t="t" r="r" b="b"/>
            <a:pathLst>
              <a:path w="1351028" h="1063627">
                <a:moveTo>
                  <a:pt x="0" y="0"/>
                </a:moveTo>
                <a:lnTo>
                  <a:pt x="1351028" y="0"/>
                </a:lnTo>
                <a:lnTo>
                  <a:pt x="1351028" y="1063627"/>
                </a:lnTo>
                <a:lnTo>
                  <a:pt x="0" y="106362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1" name="Freeform 11"/>
          <p:cNvSpPr/>
          <p:nvPr/>
        </p:nvSpPr>
        <p:spPr>
          <a:xfrm rot="-2866642" flipH="1">
            <a:off x="7287925" y="985538"/>
            <a:ext cx="1291543" cy="1016796"/>
          </a:xfrm>
          <a:custGeom>
            <a:avLst/>
            <a:gdLst/>
            <a:ahLst/>
            <a:cxnLst/>
            <a:rect l="l" t="t" r="r" b="b"/>
            <a:pathLst>
              <a:path w="1291543" h="1016796">
                <a:moveTo>
                  <a:pt x="1291543" y="0"/>
                </a:moveTo>
                <a:lnTo>
                  <a:pt x="0" y="0"/>
                </a:lnTo>
                <a:lnTo>
                  <a:pt x="0" y="1016797"/>
                </a:lnTo>
                <a:lnTo>
                  <a:pt x="1291543" y="1016797"/>
                </a:lnTo>
                <a:lnTo>
                  <a:pt x="1291543"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a:off x="1117369" y="61131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2375680" y="396801"/>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4" name="Freeform 14"/>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15" name="Group 15"/>
          <p:cNvGrpSpPr/>
          <p:nvPr/>
        </p:nvGrpSpPr>
        <p:grpSpPr>
          <a:xfrm>
            <a:off x="14983313" y="9421117"/>
            <a:ext cx="2676716" cy="207276"/>
            <a:chOff x="0" y="0"/>
            <a:chExt cx="3568955" cy="276368"/>
          </a:xfrm>
        </p:grpSpPr>
        <p:grpSp>
          <p:nvGrpSpPr>
            <p:cNvPr id="16" name="Group 16"/>
            <p:cNvGrpSpPr/>
            <p:nvPr/>
          </p:nvGrpSpPr>
          <p:grpSpPr>
            <a:xfrm>
              <a:off x="3301803" y="9216"/>
              <a:ext cx="267153" cy="267153"/>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8" name="TextBox 18"/>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01  </a:t>
              </a:r>
              <a:r>
                <a:rPr lang="en-US" sz="1400" spc="70">
                  <a:solidFill>
                    <a:srgbClr val="FFFFFF"/>
                  </a:solidFill>
                  <a:latin typeface="Montserrat Classic"/>
                </a:rPr>
                <a:t>/  19</a:t>
              </a:r>
            </a:p>
          </p:txBody>
        </p:sp>
      </p:grpSp>
      <p:sp>
        <p:nvSpPr>
          <p:cNvPr id="19" name="Freeform 19"/>
          <p:cNvSpPr/>
          <p:nvPr/>
        </p:nvSpPr>
        <p:spPr>
          <a:xfrm rot="-1288589">
            <a:off x="7529370" y="3628886"/>
            <a:ext cx="1181173" cy="1561648"/>
          </a:xfrm>
          <a:custGeom>
            <a:avLst/>
            <a:gdLst/>
            <a:ahLst/>
            <a:cxnLst/>
            <a:rect l="l" t="t" r="r" b="b"/>
            <a:pathLst>
              <a:path w="1181173" h="1561648">
                <a:moveTo>
                  <a:pt x="0" y="0"/>
                </a:moveTo>
                <a:lnTo>
                  <a:pt x="1181173" y="0"/>
                </a:lnTo>
                <a:lnTo>
                  <a:pt x="1181173" y="1561648"/>
                </a:lnTo>
                <a:lnTo>
                  <a:pt x="0" y="1561648"/>
                </a:lnTo>
                <a:lnTo>
                  <a:pt x="0" y="0"/>
                </a:lnTo>
                <a:close/>
              </a:path>
            </a:pathLst>
          </a:custGeom>
          <a:blipFill>
            <a:blip r:embed="rId8">
              <a:alphaModFix amt="30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0" name="Freeform 20"/>
          <p:cNvSpPr/>
          <p:nvPr/>
        </p:nvSpPr>
        <p:spPr>
          <a:xfrm>
            <a:off x="1524983" y="807401"/>
            <a:ext cx="7434979" cy="8907435"/>
          </a:xfrm>
          <a:custGeom>
            <a:avLst/>
            <a:gdLst/>
            <a:ahLst/>
            <a:cxnLst/>
            <a:rect l="l" t="t" r="r" b="b"/>
            <a:pathLst>
              <a:path w="7434979" h="8907435">
                <a:moveTo>
                  <a:pt x="0" y="0"/>
                </a:moveTo>
                <a:lnTo>
                  <a:pt x="7434979" y="0"/>
                </a:lnTo>
                <a:lnTo>
                  <a:pt x="7434979" y="8907435"/>
                </a:lnTo>
                <a:lnTo>
                  <a:pt x="0" y="8907435"/>
                </a:lnTo>
                <a:lnTo>
                  <a:pt x="0" y="0"/>
                </a:lnTo>
                <a:close/>
              </a:path>
            </a:pathLst>
          </a:custGeom>
          <a:blipFill>
            <a:blip r:embed="rId10"/>
            <a:stretch>
              <a:fillRect t="-502" r="-2796"/>
            </a:stretch>
          </a:blipFill>
        </p:spPr>
        <p:txBody>
          <a:bodyPr/>
          <a:lstStyle/>
          <a:p>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D85DF"/>
        </a:solidFill>
        <a:effectLst/>
      </p:bgPr>
    </p:bg>
    <p:spTree>
      <p:nvGrpSpPr>
        <p:cNvPr id="1" name=""/>
        <p:cNvGrpSpPr/>
        <p:nvPr/>
      </p:nvGrpSpPr>
      <p:grpSpPr>
        <a:xfrm>
          <a:off x="0" y="0"/>
          <a:ext cx="0" cy="0"/>
          <a:chOff x="0" y="0"/>
          <a:chExt cx="0" cy="0"/>
        </a:xfrm>
      </p:grpSpPr>
      <p:sp>
        <p:nvSpPr>
          <p:cNvPr id="2" name="Freeform 2"/>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627024" y="1374620"/>
            <a:ext cx="17033005" cy="9525"/>
          </a:xfrm>
          <a:prstGeom prst="rect">
            <a:avLst/>
          </a:prstGeom>
          <a:solidFill>
            <a:srgbClr val="FFFFFF">
              <a:alpha val="19608"/>
            </a:srgbClr>
          </a:solidFill>
        </p:spPr>
        <p:txBody>
          <a:bodyPr/>
          <a:lstStyle/>
          <a:p>
            <a:endParaRPr lang="zh-TW" altLang="en-US"/>
          </a:p>
        </p:txBody>
      </p:sp>
      <p:grpSp>
        <p:nvGrpSpPr>
          <p:cNvPr id="4" name="Group 4"/>
          <p:cNvGrpSpPr/>
          <p:nvPr/>
        </p:nvGrpSpPr>
        <p:grpSpPr>
          <a:xfrm>
            <a:off x="14983313" y="9421117"/>
            <a:ext cx="2676716" cy="207276"/>
            <a:chOff x="0" y="0"/>
            <a:chExt cx="3568955" cy="276368"/>
          </a:xfrm>
        </p:grpSpPr>
        <p:grpSp>
          <p:nvGrpSpPr>
            <p:cNvPr id="5" name="Group 5"/>
            <p:cNvGrpSpPr/>
            <p:nvPr/>
          </p:nvGrpSpPr>
          <p:grpSpPr>
            <a:xfrm>
              <a:off x="3301803" y="9216"/>
              <a:ext cx="267153" cy="267153"/>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7" name="TextBox 7"/>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05  </a:t>
              </a:r>
              <a:r>
                <a:rPr lang="en-US" sz="1400" spc="70">
                  <a:solidFill>
                    <a:srgbClr val="FFFFFF"/>
                  </a:solidFill>
                  <a:latin typeface="Montserrat Classic"/>
                </a:rPr>
                <a:t>/  19</a:t>
              </a:r>
            </a:p>
          </p:txBody>
        </p:sp>
      </p:grpSp>
      <p:grpSp>
        <p:nvGrpSpPr>
          <p:cNvPr id="8" name="Group 8"/>
          <p:cNvGrpSpPr>
            <a:grpSpLocks noChangeAspect="1"/>
          </p:cNvGrpSpPr>
          <p:nvPr/>
        </p:nvGrpSpPr>
        <p:grpSpPr>
          <a:xfrm>
            <a:off x="3777899" y="1254876"/>
            <a:ext cx="258538" cy="258538"/>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zh-TW" altLang="en-US"/>
            </a:p>
          </p:txBody>
        </p:sp>
      </p:grpSp>
      <p:sp>
        <p:nvSpPr>
          <p:cNvPr id="10" name="TextBox 10"/>
          <p:cNvSpPr txBox="1"/>
          <p:nvPr/>
        </p:nvSpPr>
        <p:spPr>
          <a:xfrm>
            <a:off x="3971434" y="3501821"/>
            <a:ext cx="10345131" cy="1303323"/>
          </a:xfrm>
          <a:prstGeom prst="rect">
            <a:avLst/>
          </a:prstGeom>
        </p:spPr>
        <p:txBody>
          <a:bodyPr lIns="0" tIns="0" rIns="0" bIns="0" rtlCol="0" anchor="t">
            <a:spAutoFit/>
          </a:bodyPr>
          <a:lstStyle/>
          <a:p>
            <a:pPr algn="ctr">
              <a:lnSpc>
                <a:spcPts val="5200"/>
              </a:lnSpc>
            </a:pPr>
            <a:r>
              <a:rPr lang="en-US" sz="4000" spc="40">
                <a:solidFill>
                  <a:srgbClr val="FFFFFF"/>
                </a:solidFill>
                <a:latin typeface="Montserrat"/>
              </a:rPr>
              <a:t>A polygon that has five sides and five angles is called a pentagon.</a:t>
            </a:r>
          </a:p>
        </p:txBody>
      </p:sp>
      <p:sp>
        <p:nvSpPr>
          <p:cNvPr id="11" name="TextBox 11"/>
          <p:cNvSpPr txBox="1"/>
          <p:nvPr/>
        </p:nvSpPr>
        <p:spPr>
          <a:xfrm>
            <a:off x="627024" y="72281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Bold"/>
              </a:rPr>
              <a:t>QUIZ CATEGORIES</a:t>
            </a:r>
          </a:p>
        </p:txBody>
      </p:sp>
      <p:sp>
        <p:nvSpPr>
          <p:cNvPr id="12" name="TextBox 12"/>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1</a:t>
            </a:r>
          </a:p>
        </p:txBody>
      </p:sp>
      <p:sp>
        <p:nvSpPr>
          <p:cNvPr id="13" name="TextBox 13"/>
          <p:cNvSpPr txBox="1"/>
          <p:nvPr/>
        </p:nvSpPr>
        <p:spPr>
          <a:xfrm>
            <a:off x="3438272" y="723686"/>
            <a:ext cx="103153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Medium"/>
              </a:rPr>
              <a:t>Yes / No</a:t>
            </a:r>
          </a:p>
        </p:txBody>
      </p:sp>
      <p:sp>
        <p:nvSpPr>
          <p:cNvPr id="14" name="TextBox 14"/>
          <p:cNvSpPr txBox="1"/>
          <p:nvPr/>
        </p:nvSpPr>
        <p:spPr>
          <a:xfrm>
            <a:off x="7498415" y="723686"/>
            <a:ext cx="145204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Multiple Choice</a:t>
            </a:r>
          </a:p>
        </p:txBody>
      </p:sp>
      <p:sp>
        <p:nvSpPr>
          <p:cNvPr id="15" name="TextBox 15"/>
          <p:cNvSpPr txBox="1"/>
          <p:nvPr/>
        </p:nvSpPr>
        <p:spPr>
          <a:xfrm>
            <a:off x="5394614" y="723686"/>
            <a:ext cx="117899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True / False</a:t>
            </a:r>
          </a:p>
        </p:txBody>
      </p:sp>
      <p:sp>
        <p:nvSpPr>
          <p:cNvPr id="16" name="TextBox 16"/>
          <p:cNvSpPr txBox="1"/>
          <p:nvPr/>
        </p:nvSpPr>
        <p:spPr>
          <a:xfrm>
            <a:off x="9875267" y="723686"/>
            <a:ext cx="1564225"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Fill in the blanks</a:t>
            </a:r>
          </a:p>
        </p:txBody>
      </p:sp>
      <p:sp>
        <p:nvSpPr>
          <p:cNvPr id="17" name="TextBox 17"/>
          <p:cNvSpPr txBox="1"/>
          <p:nvPr/>
        </p:nvSpPr>
        <p:spPr>
          <a:xfrm>
            <a:off x="12364294" y="733211"/>
            <a:ext cx="1356799" cy="176955"/>
          </a:xfrm>
          <a:prstGeom prst="rect">
            <a:avLst/>
          </a:prstGeom>
        </p:spPr>
        <p:txBody>
          <a:bodyPr lIns="0" tIns="0" rIns="0" bIns="0" rtlCol="0" anchor="t">
            <a:spAutoFit/>
          </a:bodyPr>
          <a:lstStyle/>
          <a:p>
            <a:pPr algn="ctr">
              <a:lnSpc>
                <a:spcPts val="1399"/>
              </a:lnSpc>
            </a:pPr>
            <a:r>
              <a:rPr lang="en-US" sz="1399">
                <a:solidFill>
                  <a:srgbClr val="FFFFFF"/>
                </a:solidFill>
                <a:latin typeface="Montserrat"/>
              </a:rPr>
              <a:t>Enumeration</a:t>
            </a:r>
          </a:p>
        </p:txBody>
      </p:sp>
      <p:sp>
        <p:nvSpPr>
          <p:cNvPr id="18" name="TextBox 18"/>
          <p:cNvSpPr txBox="1"/>
          <p:nvPr/>
        </p:nvSpPr>
        <p:spPr>
          <a:xfrm>
            <a:off x="14645896" y="723686"/>
            <a:ext cx="1549400"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Video Question</a:t>
            </a:r>
          </a:p>
        </p:txBody>
      </p:sp>
      <p:grpSp>
        <p:nvGrpSpPr>
          <p:cNvPr id="19" name="Group 19"/>
          <p:cNvGrpSpPr/>
          <p:nvPr/>
        </p:nvGrpSpPr>
        <p:grpSpPr>
          <a:xfrm>
            <a:off x="7452247" y="5587146"/>
            <a:ext cx="3383506" cy="1163417"/>
            <a:chOff x="0" y="0"/>
            <a:chExt cx="4511342" cy="1551223"/>
          </a:xfrm>
        </p:grpSpPr>
        <p:grpSp>
          <p:nvGrpSpPr>
            <p:cNvPr id="20" name="Group 20"/>
            <p:cNvGrpSpPr/>
            <p:nvPr/>
          </p:nvGrpSpPr>
          <p:grpSpPr>
            <a:xfrm>
              <a:off x="0" y="0"/>
              <a:ext cx="4511342" cy="1551223"/>
              <a:chOff x="0" y="0"/>
              <a:chExt cx="5886512" cy="2024075"/>
            </a:xfrm>
          </p:grpSpPr>
          <p:sp>
            <p:nvSpPr>
              <p:cNvPr id="21" name="Freeform 21"/>
              <p:cNvSpPr/>
              <p:nvPr/>
            </p:nvSpPr>
            <p:spPr>
              <a:xfrm>
                <a:off x="0" y="0"/>
                <a:ext cx="5886512" cy="2024075"/>
              </a:xfrm>
              <a:custGeom>
                <a:avLst/>
                <a:gdLst/>
                <a:ahLst/>
                <a:cxnLst/>
                <a:rect l="l" t="t" r="r" b="b"/>
                <a:pathLst>
                  <a:path w="5886512" h="2024075">
                    <a:moveTo>
                      <a:pt x="0" y="0"/>
                    </a:moveTo>
                    <a:lnTo>
                      <a:pt x="0" y="2024075"/>
                    </a:lnTo>
                    <a:lnTo>
                      <a:pt x="5886512" y="2024075"/>
                    </a:lnTo>
                    <a:lnTo>
                      <a:pt x="5886512" y="0"/>
                    </a:lnTo>
                    <a:lnTo>
                      <a:pt x="0" y="0"/>
                    </a:lnTo>
                    <a:close/>
                    <a:moveTo>
                      <a:pt x="5825552" y="1963115"/>
                    </a:moveTo>
                    <a:lnTo>
                      <a:pt x="59690" y="1963115"/>
                    </a:lnTo>
                    <a:lnTo>
                      <a:pt x="59690" y="59690"/>
                    </a:lnTo>
                    <a:lnTo>
                      <a:pt x="5825552" y="59690"/>
                    </a:lnTo>
                    <a:lnTo>
                      <a:pt x="5825552" y="1963115"/>
                    </a:lnTo>
                    <a:close/>
                  </a:path>
                </a:pathLst>
              </a:custGeom>
              <a:solidFill>
                <a:srgbClr val="FFFFFF"/>
              </a:solidFill>
            </p:spPr>
            <p:txBody>
              <a:bodyPr/>
              <a:lstStyle/>
              <a:p>
                <a:endParaRPr lang="zh-TW" altLang="en-US"/>
              </a:p>
            </p:txBody>
          </p:sp>
        </p:grpSp>
        <p:sp>
          <p:nvSpPr>
            <p:cNvPr id="22" name="TextBox 22"/>
            <p:cNvSpPr txBox="1"/>
            <p:nvPr/>
          </p:nvSpPr>
          <p:spPr>
            <a:xfrm>
              <a:off x="0" y="417446"/>
              <a:ext cx="4511342" cy="783005"/>
            </a:xfrm>
            <a:prstGeom prst="rect">
              <a:avLst/>
            </a:prstGeom>
          </p:spPr>
          <p:txBody>
            <a:bodyPr lIns="0" tIns="0" rIns="0" bIns="0" rtlCol="0" anchor="t">
              <a:spAutoFit/>
            </a:bodyPr>
            <a:lstStyle/>
            <a:p>
              <a:pPr algn="ctr">
                <a:lnSpc>
                  <a:spcPts val="4203"/>
                </a:lnSpc>
              </a:pPr>
              <a:r>
                <a:rPr lang="en-US" sz="4203">
                  <a:solidFill>
                    <a:srgbClr val="FFFFFF"/>
                  </a:solidFill>
                  <a:latin typeface="Fredoka Bold"/>
                </a:rPr>
                <a:t>YES  /  NO</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D85DF"/>
        </a:solidFill>
        <a:effectLst/>
      </p:bgPr>
    </p:bg>
    <p:spTree>
      <p:nvGrpSpPr>
        <p:cNvPr id="1" name=""/>
        <p:cNvGrpSpPr/>
        <p:nvPr/>
      </p:nvGrpSpPr>
      <p:grpSpPr>
        <a:xfrm>
          <a:off x="0" y="0"/>
          <a:ext cx="0" cy="0"/>
          <a:chOff x="0" y="0"/>
          <a:chExt cx="0" cy="0"/>
        </a:xfrm>
      </p:grpSpPr>
      <p:grpSp>
        <p:nvGrpSpPr>
          <p:cNvPr id="2" name="Group 2"/>
          <p:cNvGrpSpPr/>
          <p:nvPr/>
        </p:nvGrpSpPr>
        <p:grpSpPr>
          <a:xfrm>
            <a:off x="7452247" y="5587146"/>
            <a:ext cx="3383506" cy="1160711"/>
            <a:chOff x="0" y="0"/>
            <a:chExt cx="4511342" cy="1547614"/>
          </a:xfrm>
        </p:grpSpPr>
        <p:grpSp>
          <p:nvGrpSpPr>
            <p:cNvPr id="3" name="Group 3"/>
            <p:cNvGrpSpPr/>
            <p:nvPr/>
          </p:nvGrpSpPr>
          <p:grpSpPr>
            <a:xfrm>
              <a:off x="0" y="0"/>
              <a:ext cx="4511342" cy="1547614"/>
              <a:chOff x="0" y="0"/>
              <a:chExt cx="5886512" cy="2019366"/>
            </a:xfrm>
          </p:grpSpPr>
          <p:sp>
            <p:nvSpPr>
              <p:cNvPr id="4" name="Freeform 4"/>
              <p:cNvSpPr/>
              <p:nvPr/>
            </p:nvSpPr>
            <p:spPr>
              <a:xfrm>
                <a:off x="0" y="0"/>
                <a:ext cx="5886512" cy="2019366"/>
              </a:xfrm>
              <a:custGeom>
                <a:avLst/>
                <a:gdLst/>
                <a:ahLst/>
                <a:cxnLst/>
                <a:rect l="l" t="t" r="r" b="b"/>
                <a:pathLst>
                  <a:path w="5886512" h="2019366">
                    <a:moveTo>
                      <a:pt x="0" y="0"/>
                    </a:moveTo>
                    <a:lnTo>
                      <a:pt x="0" y="2019366"/>
                    </a:lnTo>
                    <a:lnTo>
                      <a:pt x="5886512" y="2019366"/>
                    </a:lnTo>
                    <a:lnTo>
                      <a:pt x="5886512" y="0"/>
                    </a:lnTo>
                    <a:lnTo>
                      <a:pt x="0" y="0"/>
                    </a:lnTo>
                    <a:close/>
                    <a:moveTo>
                      <a:pt x="5825552" y="1958406"/>
                    </a:moveTo>
                    <a:lnTo>
                      <a:pt x="59690" y="1958406"/>
                    </a:lnTo>
                    <a:lnTo>
                      <a:pt x="59690" y="59690"/>
                    </a:lnTo>
                    <a:lnTo>
                      <a:pt x="5825552" y="59690"/>
                    </a:lnTo>
                    <a:lnTo>
                      <a:pt x="5825552" y="1958406"/>
                    </a:lnTo>
                    <a:close/>
                  </a:path>
                </a:pathLst>
              </a:custGeom>
              <a:solidFill>
                <a:srgbClr val="FFFFFF"/>
              </a:solidFill>
            </p:spPr>
            <p:txBody>
              <a:bodyPr/>
              <a:lstStyle/>
              <a:p>
                <a:endParaRPr lang="zh-TW" altLang="en-US"/>
              </a:p>
            </p:txBody>
          </p:sp>
        </p:grpSp>
        <p:sp>
          <p:nvSpPr>
            <p:cNvPr id="5" name="TextBox 5"/>
            <p:cNvSpPr txBox="1"/>
            <p:nvPr/>
          </p:nvSpPr>
          <p:spPr>
            <a:xfrm>
              <a:off x="0" y="417446"/>
              <a:ext cx="4511342" cy="779396"/>
            </a:xfrm>
            <a:prstGeom prst="rect">
              <a:avLst/>
            </a:prstGeom>
          </p:spPr>
          <p:txBody>
            <a:bodyPr lIns="0" tIns="0" rIns="0" bIns="0" rtlCol="0" anchor="t">
              <a:spAutoFit/>
            </a:bodyPr>
            <a:lstStyle/>
            <a:p>
              <a:pPr algn="ctr">
                <a:lnSpc>
                  <a:spcPts val="4203"/>
                </a:lnSpc>
              </a:pPr>
              <a:r>
                <a:rPr lang="en-US" sz="4203" u="sng">
                  <a:solidFill>
                    <a:srgbClr val="FFFFFF"/>
                  </a:solidFill>
                  <a:latin typeface="Fredoka Bold"/>
                </a:rPr>
                <a:t>YES </a:t>
              </a:r>
              <a:r>
                <a:rPr lang="en-US" sz="4203">
                  <a:solidFill>
                    <a:srgbClr val="FFFFFF"/>
                  </a:solidFill>
                  <a:latin typeface="Fredoka Bold"/>
                </a:rPr>
                <a:t> /  NO</a:t>
              </a:r>
            </a:p>
          </p:txBody>
        </p:sp>
      </p:grpSp>
      <p:sp>
        <p:nvSpPr>
          <p:cNvPr id="6" name="TextBox 6"/>
          <p:cNvSpPr txBox="1"/>
          <p:nvPr/>
        </p:nvSpPr>
        <p:spPr>
          <a:xfrm>
            <a:off x="3451881" y="3498337"/>
            <a:ext cx="11384238" cy="1303323"/>
          </a:xfrm>
          <a:prstGeom prst="rect">
            <a:avLst/>
          </a:prstGeom>
        </p:spPr>
        <p:txBody>
          <a:bodyPr lIns="0" tIns="0" rIns="0" bIns="0" rtlCol="0" anchor="t">
            <a:spAutoFit/>
          </a:bodyPr>
          <a:lstStyle/>
          <a:p>
            <a:pPr algn="ctr">
              <a:lnSpc>
                <a:spcPts val="5200"/>
              </a:lnSpc>
            </a:pPr>
            <a:r>
              <a:rPr lang="en-US" sz="4000" spc="40">
                <a:solidFill>
                  <a:srgbClr val="FFFFFF"/>
                </a:solidFill>
                <a:latin typeface="Montserrat"/>
              </a:rPr>
              <a:t>A pentagon is a polygon with five sides and five angles. Its sides are equal.</a:t>
            </a:r>
          </a:p>
        </p:txBody>
      </p:sp>
      <p:sp>
        <p:nvSpPr>
          <p:cNvPr id="7" name="Freeform 7"/>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8" name="AutoShape 8"/>
          <p:cNvSpPr/>
          <p:nvPr/>
        </p:nvSpPr>
        <p:spPr>
          <a:xfrm>
            <a:off x="627024" y="1374620"/>
            <a:ext cx="17033005" cy="9525"/>
          </a:xfrm>
          <a:prstGeom prst="rect">
            <a:avLst/>
          </a:prstGeom>
          <a:solidFill>
            <a:srgbClr val="FFFFFF">
              <a:alpha val="19608"/>
            </a:srgbClr>
          </a:solidFill>
        </p:spPr>
        <p:txBody>
          <a:bodyPr/>
          <a:lstStyle/>
          <a:p>
            <a:endParaRPr lang="zh-TW" altLang="en-US"/>
          </a:p>
        </p:txBody>
      </p:sp>
      <p:grpSp>
        <p:nvGrpSpPr>
          <p:cNvPr id="9" name="Group 9"/>
          <p:cNvGrpSpPr/>
          <p:nvPr/>
        </p:nvGrpSpPr>
        <p:grpSpPr>
          <a:xfrm>
            <a:off x="14983313" y="9421117"/>
            <a:ext cx="2676716" cy="207276"/>
            <a:chOff x="0" y="0"/>
            <a:chExt cx="3568955" cy="276368"/>
          </a:xfrm>
        </p:grpSpPr>
        <p:grpSp>
          <p:nvGrpSpPr>
            <p:cNvPr id="10" name="Group 10"/>
            <p:cNvGrpSpPr/>
            <p:nvPr/>
          </p:nvGrpSpPr>
          <p:grpSpPr>
            <a:xfrm>
              <a:off x="3301803" y="9216"/>
              <a:ext cx="267153" cy="26715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2" name="TextBox 12"/>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06  </a:t>
              </a:r>
              <a:r>
                <a:rPr lang="en-US" sz="1400" spc="70">
                  <a:solidFill>
                    <a:srgbClr val="FFFFFF"/>
                  </a:solidFill>
                  <a:latin typeface="Montserrat Classic"/>
                </a:rPr>
                <a:t>/  19</a:t>
              </a:r>
            </a:p>
          </p:txBody>
        </p:sp>
      </p:grpSp>
      <p:grpSp>
        <p:nvGrpSpPr>
          <p:cNvPr id="13" name="Group 13"/>
          <p:cNvGrpSpPr>
            <a:grpSpLocks noChangeAspect="1"/>
          </p:cNvGrpSpPr>
          <p:nvPr/>
        </p:nvGrpSpPr>
        <p:grpSpPr>
          <a:xfrm>
            <a:off x="3777899" y="1254876"/>
            <a:ext cx="258538" cy="258538"/>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zh-TW" altLang="en-US"/>
            </a:p>
          </p:txBody>
        </p:sp>
      </p:grpSp>
      <p:sp>
        <p:nvSpPr>
          <p:cNvPr id="15" name="TextBox 15"/>
          <p:cNvSpPr txBox="1"/>
          <p:nvPr/>
        </p:nvSpPr>
        <p:spPr>
          <a:xfrm>
            <a:off x="627024" y="72281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Bold"/>
              </a:rPr>
              <a:t>QUIZ CATEGORIES</a:t>
            </a:r>
          </a:p>
        </p:txBody>
      </p:sp>
      <p:sp>
        <p:nvSpPr>
          <p:cNvPr id="16" name="TextBox 16"/>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1</a:t>
            </a:r>
          </a:p>
        </p:txBody>
      </p:sp>
      <p:sp>
        <p:nvSpPr>
          <p:cNvPr id="17" name="TextBox 17"/>
          <p:cNvSpPr txBox="1"/>
          <p:nvPr/>
        </p:nvSpPr>
        <p:spPr>
          <a:xfrm>
            <a:off x="3438272" y="723686"/>
            <a:ext cx="103153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Medium"/>
              </a:rPr>
              <a:t>Yes / No</a:t>
            </a:r>
          </a:p>
        </p:txBody>
      </p:sp>
      <p:sp>
        <p:nvSpPr>
          <p:cNvPr id="18" name="TextBox 18"/>
          <p:cNvSpPr txBox="1"/>
          <p:nvPr/>
        </p:nvSpPr>
        <p:spPr>
          <a:xfrm>
            <a:off x="7498415" y="723686"/>
            <a:ext cx="145204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Multiple Choice</a:t>
            </a:r>
          </a:p>
        </p:txBody>
      </p:sp>
      <p:sp>
        <p:nvSpPr>
          <p:cNvPr id="19" name="TextBox 19"/>
          <p:cNvSpPr txBox="1"/>
          <p:nvPr/>
        </p:nvSpPr>
        <p:spPr>
          <a:xfrm>
            <a:off x="5394614" y="723686"/>
            <a:ext cx="117899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True / False</a:t>
            </a:r>
          </a:p>
        </p:txBody>
      </p:sp>
      <p:sp>
        <p:nvSpPr>
          <p:cNvPr id="20" name="TextBox 20"/>
          <p:cNvSpPr txBox="1"/>
          <p:nvPr/>
        </p:nvSpPr>
        <p:spPr>
          <a:xfrm>
            <a:off x="9875267" y="723686"/>
            <a:ext cx="1564225"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Fill in the blanks</a:t>
            </a:r>
          </a:p>
        </p:txBody>
      </p:sp>
      <p:sp>
        <p:nvSpPr>
          <p:cNvPr id="21" name="TextBox 21"/>
          <p:cNvSpPr txBox="1"/>
          <p:nvPr/>
        </p:nvSpPr>
        <p:spPr>
          <a:xfrm>
            <a:off x="12364294" y="733211"/>
            <a:ext cx="1356799" cy="176955"/>
          </a:xfrm>
          <a:prstGeom prst="rect">
            <a:avLst/>
          </a:prstGeom>
        </p:spPr>
        <p:txBody>
          <a:bodyPr lIns="0" tIns="0" rIns="0" bIns="0" rtlCol="0" anchor="t">
            <a:spAutoFit/>
          </a:bodyPr>
          <a:lstStyle/>
          <a:p>
            <a:pPr algn="ctr">
              <a:lnSpc>
                <a:spcPts val="1399"/>
              </a:lnSpc>
            </a:pPr>
            <a:r>
              <a:rPr lang="en-US" sz="1399">
                <a:solidFill>
                  <a:srgbClr val="FFFFFF"/>
                </a:solidFill>
                <a:latin typeface="Montserrat"/>
              </a:rPr>
              <a:t>Enumeration</a:t>
            </a:r>
          </a:p>
        </p:txBody>
      </p:sp>
      <p:sp>
        <p:nvSpPr>
          <p:cNvPr id="22" name="TextBox 22"/>
          <p:cNvSpPr txBox="1"/>
          <p:nvPr/>
        </p:nvSpPr>
        <p:spPr>
          <a:xfrm>
            <a:off x="14645896" y="723686"/>
            <a:ext cx="1549400"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Video Question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5B5B"/>
        </a:solidFill>
        <a:effectLst/>
      </p:bgPr>
    </p:bg>
    <p:spTree>
      <p:nvGrpSpPr>
        <p:cNvPr id="1" name=""/>
        <p:cNvGrpSpPr/>
        <p:nvPr/>
      </p:nvGrpSpPr>
      <p:grpSpPr>
        <a:xfrm>
          <a:off x="0" y="0"/>
          <a:ext cx="0" cy="0"/>
          <a:chOff x="0" y="0"/>
          <a:chExt cx="0" cy="0"/>
        </a:xfrm>
      </p:grpSpPr>
      <p:sp>
        <p:nvSpPr>
          <p:cNvPr id="2" name="TextBox 2"/>
          <p:cNvSpPr txBox="1"/>
          <p:nvPr/>
        </p:nvSpPr>
        <p:spPr>
          <a:xfrm>
            <a:off x="3451881" y="3498337"/>
            <a:ext cx="11384238" cy="1303323"/>
          </a:xfrm>
          <a:prstGeom prst="rect">
            <a:avLst/>
          </a:prstGeom>
        </p:spPr>
        <p:txBody>
          <a:bodyPr lIns="0" tIns="0" rIns="0" bIns="0" rtlCol="0" anchor="t">
            <a:spAutoFit/>
          </a:bodyPr>
          <a:lstStyle/>
          <a:p>
            <a:pPr algn="ctr">
              <a:lnSpc>
                <a:spcPts val="5200"/>
              </a:lnSpc>
            </a:pPr>
            <a:r>
              <a:rPr lang="en-US" sz="4000" spc="40">
                <a:solidFill>
                  <a:srgbClr val="FFFFFF"/>
                </a:solidFill>
                <a:latin typeface="Montserrat"/>
              </a:rPr>
              <a:t>Global warming is a condition where there is an excess of carbon dioxide.</a:t>
            </a:r>
          </a:p>
        </p:txBody>
      </p:sp>
      <p:sp>
        <p:nvSpPr>
          <p:cNvPr id="3" name="Freeform 3"/>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AutoShape 4"/>
          <p:cNvSpPr/>
          <p:nvPr/>
        </p:nvSpPr>
        <p:spPr>
          <a:xfrm>
            <a:off x="627024" y="1374620"/>
            <a:ext cx="17033005" cy="9525"/>
          </a:xfrm>
          <a:prstGeom prst="rect">
            <a:avLst/>
          </a:prstGeom>
          <a:solidFill>
            <a:srgbClr val="FFFFFF">
              <a:alpha val="19608"/>
            </a:srgbClr>
          </a:solidFill>
        </p:spPr>
        <p:txBody>
          <a:bodyPr/>
          <a:lstStyle/>
          <a:p>
            <a:endParaRPr lang="zh-TW" altLang="en-US"/>
          </a:p>
        </p:txBody>
      </p:sp>
      <p:grpSp>
        <p:nvGrpSpPr>
          <p:cNvPr id="5" name="Group 5"/>
          <p:cNvGrpSpPr/>
          <p:nvPr/>
        </p:nvGrpSpPr>
        <p:grpSpPr>
          <a:xfrm>
            <a:off x="14983313" y="9421117"/>
            <a:ext cx="2676716" cy="207276"/>
            <a:chOff x="0" y="0"/>
            <a:chExt cx="3568955" cy="276368"/>
          </a:xfrm>
        </p:grpSpPr>
        <p:grpSp>
          <p:nvGrpSpPr>
            <p:cNvPr id="6" name="Group 6"/>
            <p:cNvGrpSpPr/>
            <p:nvPr/>
          </p:nvGrpSpPr>
          <p:grpSpPr>
            <a:xfrm>
              <a:off x="3301803" y="9216"/>
              <a:ext cx="267153" cy="26715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8" name="TextBox 8"/>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07 </a:t>
              </a:r>
              <a:r>
                <a:rPr lang="en-US" sz="1400" spc="70">
                  <a:solidFill>
                    <a:srgbClr val="FFFFFF"/>
                  </a:solidFill>
                  <a:latin typeface="Montserrat Classic"/>
                </a:rPr>
                <a:t>/  19</a:t>
              </a:r>
            </a:p>
          </p:txBody>
        </p:sp>
      </p:grpSp>
      <p:grpSp>
        <p:nvGrpSpPr>
          <p:cNvPr id="9" name="Group 9"/>
          <p:cNvGrpSpPr>
            <a:grpSpLocks noChangeAspect="1"/>
          </p:cNvGrpSpPr>
          <p:nvPr/>
        </p:nvGrpSpPr>
        <p:grpSpPr>
          <a:xfrm>
            <a:off x="5854844" y="1254876"/>
            <a:ext cx="258538" cy="258538"/>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zh-TW" altLang="en-US"/>
            </a:p>
          </p:txBody>
        </p:sp>
      </p:grpSp>
      <p:sp>
        <p:nvSpPr>
          <p:cNvPr id="11" name="TextBox 11"/>
          <p:cNvSpPr txBox="1"/>
          <p:nvPr/>
        </p:nvSpPr>
        <p:spPr>
          <a:xfrm>
            <a:off x="627024" y="72281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Bold"/>
              </a:rPr>
              <a:t>QUIZ CATEGORIES</a:t>
            </a:r>
          </a:p>
        </p:txBody>
      </p:sp>
      <p:sp>
        <p:nvSpPr>
          <p:cNvPr id="12" name="TextBox 12"/>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1</a:t>
            </a:r>
          </a:p>
        </p:txBody>
      </p:sp>
      <p:sp>
        <p:nvSpPr>
          <p:cNvPr id="13" name="TextBox 13"/>
          <p:cNvSpPr txBox="1"/>
          <p:nvPr/>
        </p:nvSpPr>
        <p:spPr>
          <a:xfrm>
            <a:off x="3438272" y="723686"/>
            <a:ext cx="103153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Yes / No</a:t>
            </a:r>
          </a:p>
        </p:txBody>
      </p:sp>
      <p:sp>
        <p:nvSpPr>
          <p:cNvPr id="14" name="TextBox 14"/>
          <p:cNvSpPr txBox="1"/>
          <p:nvPr/>
        </p:nvSpPr>
        <p:spPr>
          <a:xfrm>
            <a:off x="7498415" y="723686"/>
            <a:ext cx="145204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Multiple Choice</a:t>
            </a:r>
          </a:p>
        </p:txBody>
      </p:sp>
      <p:sp>
        <p:nvSpPr>
          <p:cNvPr id="15" name="TextBox 15"/>
          <p:cNvSpPr txBox="1"/>
          <p:nvPr/>
        </p:nvSpPr>
        <p:spPr>
          <a:xfrm>
            <a:off x="5394614" y="723686"/>
            <a:ext cx="117899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Medium"/>
              </a:rPr>
              <a:t>True / False</a:t>
            </a:r>
          </a:p>
        </p:txBody>
      </p:sp>
      <p:sp>
        <p:nvSpPr>
          <p:cNvPr id="16" name="TextBox 16"/>
          <p:cNvSpPr txBox="1"/>
          <p:nvPr/>
        </p:nvSpPr>
        <p:spPr>
          <a:xfrm>
            <a:off x="9875267" y="723686"/>
            <a:ext cx="1564225"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Fill in the blanks</a:t>
            </a:r>
          </a:p>
        </p:txBody>
      </p:sp>
      <p:sp>
        <p:nvSpPr>
          <p:cNvPr id="17" name="TextBox 17"/>
          <p:cNvSpPr txBox="1"/>
          <p:nvPr/>
        </p:nvSpPr>
        <p:spPr>
          <a:xfrm>
            <a:off x="12364294" y="733211"/>
            <a:ext cx="1356799" cy="176955"/>
          </a:xfrm>
          <a:prstGeom prst="rect">
            <a:avLst/>
          </a:prstGeom>
        </p:spPr>
        <p:txBody>
          <a:bodyPr lIns="0" tIns="0" rIns="0" bIns="0" rtlCol="0" anchor="t">
            <a:spAutoFit/>
          </a:bodyPr>
          <a:lstStyle/>
          <a:p>
            <a:pPr algn="ctr">
              <a:lnSpc>
                <a:spcPts val="1399"/>
              </a:lnSpc>
            </a:pPr>
            <a:r>
              <a:rPr lang="en-US" sz="1399">
                <a:solidFill>
                  <a:srgbClr val="FFFFFF"/>
                </a:solidFill>
                <a:latin typeface="Montserrat"/>
              </a:rPr>
              <a:t>Enumeration</a:t>
            </a:r>
          </a:p>
        </p:txBody>
      </p:sp>
      <p:sp>
        <p:nvSpPr>
          <p:cNvPr id="18" name="TextBox 18"/>
          <p:cNvSpPr txBox="1"/>
          <p:nvPr/>
        </p:nvSpPr>
        <p:spPr>
          <a:xfrm>
            <a:off x="14645896" y="723686"/>
            <a:ext cx="1549400"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Video Question</a:t>
            </a:r>
          </a:p>
        </p:txBody>
      </p:sp>
      <p:grpSp>
        <p:nvGrpSpPr>
          <p:cNvPr id="19" name="Group 19"/>
          <p:cNvGrpSpPr/>
          <p:nvPr/>
        </p:nvGrpSpPr>
        <p:grpSpPr>
          <a:xfrm>
            <a:off x="6652147" y="5818178"/>
            <a:ext cx="5054715" cy="1160711"/>
            <a:chOff x="0" y="0"/>
            <a:chExt cx="6739620" cy="1547614"/>
          </a:xfrm>
        </p:grpSpPr>
        <p:grpSp>
          <p:nvGrpSpPr>
            <p:cNvPr id="20" name="Group 20"/>
            <p:cNvGrpSpPr/>
            <p:nvPr/>
          </p:nvGrpSpPr>
          <p:grpSpPr>
            <a:xfrm>
              <a:off x="0" y="0"/>
              <a:ext cx="6739620" cy="1547614"/>
              <a:chOff x="0" y="0"/>
              <a:chExt cx="8794027" cy="2019366"/>
            </a:xfrm>
          </p:grpSpPr>
          <p:sp>
            <p:nvSpPr>
              <p:cNvPr id="21" name="Freeform 21"/>
              <p:cNvSpPr/>
              <p:nvPr/>
            </p:nvSpPr>
            <p:spPr>
              <a:xfrm>
                <a:off x="0" y="0"/>
                <a:ext cx="8794027" cy="2019366"/>
              </a:xfrm>
              <a:custGeom>
                <a:avLst/>
                <a:gdLst/>
                <a:ahLst/>
                <a:cxnLst/>
                <a:rect l="l" t="t" r="r" b="b"/>
                <a:pathLst>
                  <a:path w="8794027" h="2019366">
                    <a:moveTo>
                      <a:pt x="0" y="0"/>
                    </a:moveTo>
                    <a:lnTo>
                      <a:pt x="0" y="2019366"/>
                    </a:lnTo>
                    <a:lnTo>
                      <a:pt x="8794027" y="2019366"/>
                    </a:lnTo>
                    <a:lnTo>
                      <a:pt x="8794027" y="0"/>
                    </a:lnTo>
                    <a:lnTo>
                      <a:pt x="0" y="0"/>
                    </a:lnTo>
                    <a:close/>
                    <a:moveTo>
                      <a:pt x="8733067" y="1958406"/>
                    </a:moveTo>
                    <a:lnTo>
                      <a:pt x="59690" y="1958406"/>
                    </a:lnTo>
                    <a:lnTo>
                      <a:pt x="59690" y="59690"/>
                    </a:lnTo>
                    <a:lnTo>
                      <a:pt x="8733067" y="59690"/>
                    </a:lnTo>
                    <a:lnTo>
                      <a:pt x="8733067" y="1958406"/>
                    </a:lnTo>
                    <a:close/>
                  </a:path>
                </a:pathLst>
              </a:custGeom>
              <a:solidFill>
                <a:srgbClr val="FFFFFF"/>
              </a:solidFill>
            </p:spPr>
            <p:txBody>
              <a:bodyPr/>
              <a:lstStyle/>
              <a:p>
                <a:endParaRPr lang="zh-TW" altLang="en-US"/>
              </a:p>
            </p:txBody>
          </p:sp>
        </p:grpSp>
        <p:sp>
          <p:nvSpPr>
            <p:cNvPr id="22" name="TextBox 22"/>
            <p:cNvSpPr txBox="1"/>
            <p:nvPr/>
          </p:nvSpPr>
          <p:spPr>
            <a:xfrm>
              <a:off x="0" y="417446"/>
              <a:ext cx="6739620" cy="779396"/>
            </a:xfrm>
            <a:prstGeom prst="rect">
              <a:avLst/>
            </a:prstGeom>
          </p:spPr>
          <p:txBody>
            <a:bodyPr lIns="0" tIns="0" rIns="0" bIns="0" rtlCol="0" anchor="t">
              <a:spAutoFit/>
            </a:bodyPr>
            <a:lstStyle/>
            <a:p>
              <a:pPr algn="ctr">
                <a:lnSpc>
                  <a:spcPts val="4203"/>
                </a:lnSpc>
              </a:pPr>
              <a:r>
                <a:rPr lang="en-US" sz="4203">
                  <a:solidFill>
                    <a:srgbClr val="FFFFFF"/>
                  </a:solidFill>
                  <a:latin typeface="Fredoka Bold"/>
                </a:rPr>
                <a:t>TRUE  /  FALSE</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5B5B"/>
        </a:solidFill>
        <a:effectLst/>
      </p:bgPr>
    </p:bg>
    <p:spTree>
      <p:nvGrpSpPr>
        <p:cNvPr id="1" name=""/>
        <p:cNvGrpSpPr/>
        <p:nvPr/>
      </p:nvGrpSpPr>
      <p:grpSpPr>
        <a:xfrm>
          <a:off x="0" y="0"/>
          <a:ext cx="0" cy="0"/>
          <a:chOff x="0" y="0"/>
          <a:chExt cx="0" cy="0"/>
        </a:xfrm>
      </p:grpSpPr>
      <p:grpSp>
        <p:nvGrpSpPr>
          <p:cNvPr id="2" name="Group 2"/>
          <p:cNvGrpSpPr/>
          <p:nvPr/>
        </p:nvGrpSpPr>
        <p:grpSpPr>
          <a:xfrm>
            <a:off x="6652147" y="5818178"/>
            <a:ext cx="5054715" cy="1160711"/>
            <a:chOff x="0" y="0"/>
            <a:chExt cx="6739620" cy="1547614"/>
          </a:xfrm>
        </p:grpSpPr>
        <p:grpSp>
          <p:nvGrpSpPr>
            <p:cNvPr id="3" name="Group 3"/>
            <p:cNvGrpSpPr/>
            <p:nvPr/>
          </p:nvGrpSpPr>
          <p:grpSpPr>
            <a:xfrm>
              <a:off x="0" y="0"/>
              <a:ext cx="6739620" cy="1547614"/>
              <a:chOff x="0" y="0"/>
              <a:chExt cx="8794027" cy="2019366"/>
            </a:xfrm>
          </p:grpSpPr>
          <p:sp>
            <p:nvSpPr>
              <p:cNvPr id="4" name="Freeform 4"/>
              <p:cNvSpPr/>
              <p:nvPr/>
            </p:nvSpPr>
            <p:spPr>
              <a:xfrm>
                <a:off x="0" y="0"/>
                <a:ext cx="8794027" cy="2019366"/>
              </a:xfrm>
              <a:custGeom>
                <a:avLst/>
                <a:gdLst/>
                <a:ahLst/>
                <a:cxnLst/>
                <a:rect l="l" t="t" r="r" b="b"/>
                <a:pathLst>
                  <a:path w="8794027" h="2019366">
                    <a:moveTo>
                      <a:pt x="0" y="0"/>
                    </a:moveTo>
                    <a:lnTo>
                      <a:pt x="0" y="2019366"/>
                    </a:lnTo>
                    <a:lnTo>
                      <a:pt x="8794027" y="2019366"/>
                    </a:lnTo>
                    <a:lnTo>
                      <a:pt x="8794027" y="0"/>
                    </a:lnTo>
                    <a:lnTo>
                      <a:pt x="0" y="0"/>
                    </a:lnTo>
                    <a:close/>
                    <a:moveTo>
                      <a:pt x="8733067" y="1958406"/>
                    </a:moveTo>
                    <a:lnTo>
                      <a:pt x="59690" y="1958406"/>
                    </a:lnTo>
                    <a:lnTo>
                      <a:pt x="59690" y="59690"/>
                    </a:lnTo>
                    <a:lnTo>
                      <a:pt x="8733067" y="59690"/>
                    </a:lnTo>
                    <a:lnTo>
                      <a:pt x="8733067" y="1958406"/>
                    </a:lnTo>
                    <a:close/>
                  </a:path>
                </a:pathLst>
              </a:custGeom>
              <a:solidFill>
                <a:srgbClr val="FFFFFF"/>
              </a:solidFill>
            </p:spPr>
            <p:txBody>
              <a:bodyPr/>
              <a:lstStyle/>
              <a:p>
                <a:endParaRPr lang="zh-TW" altLang="en-US"/>
              </a:p>
            </p:txBody>
          </p:sp>
        </p:grpSp>
        <p:sp>
          <p:nvSpPr>
            <p:cNvPr id="5" name="TextBox 5"/>
            <p:cNvSpPr txBox="1"/>
            <p:nvPr/>
          </p:nvSpPr>
          <p:spPr>
            <a:xfrm>
              <a:off x="0" y="417446"/>
              <a:ext cx="6739620" cy="779396"/>
            </a:xfrm>
            <a:prstGeom prst="rect">
              <a:avLst/>
            </a:prstGeom>
          </p:spPr>
          <p:txBody>
            <a:bodyPr lIns="0" tIns="0" rIns="0" bIns="0" rtlCol="0" anchor="t">
              <a:spAutoFit/>
            </a:bodyPr>
            <a:lstStyle/>
            <a:p>
              <a:pPr algn="ctr">
                <a:lnSpc>
                  <a:spcPts val="4203"/>
                </a:lnSpc>
              </a:pPr>
              <a:r>
                <a:rPr lang="en-US" sz="4203" u="sng">
                  <a:solidFill>
                    <a:srgbClr val="FFFFFF"/>
                  </a:solidFill>
                  <a:latin typeface="Fredoka Bold"/>
                </a:rPr>
                <a:t>TRUE</a:t>
              </a:r>
              <a:r>
                <a:rPr lang="en-US" sz="4203">
                  <a:solidFill>
                    <a:srgbClr val="FFFFFF"/>
                  </a:solidFill>
                  <a:latin typeface="Fredoka Bold"/>
                </a:rPr>
                <a:t>  /  FALSE</a:t>
              </a:r>
            </a:p>
          </p:txBody>
        </p:sp>
      </p:grpSp>
      <p:sp>
        <p:nvSpPr>
          <p:cNvPr id="6" name="TextBox 6"/>
          <p:cNvSpPr txBox="1"/>
          <p:nvPr/>
        </p:nvSpPr>
        <p:spPr>
          <a:xfrm>
            <a:off x="2275795" y="3267305"/>
            <a:ext cx="13807419" cy="1961335"/>
          </a:xfrm>
          <a:prstGeom prst="rect">
            <a:avLst/>
          </a:prstGeom>
        </p:spPr>
        <p:txBody>
          <a:bodyPr lIns="0" tIns="0" rIns="0" bIns="0" rtlCol="0" anchor="t">
            <a:spAutoFit/>
          </a:bodyPr>
          <a:lstStyle/>
          <a:p>
            <a:pPr algn="ctr">
              <a:lnSpc>
                <a:spcPts val="5200"/>
              </a:lnSpc>
            </a:pPr>
            <a:r>
              <a:rPr lang="en-US" sz="4000" spc="40">
                <a:solidFill>
                  <a:srgbClr val="FFFFFF"/>
                </a:solidFill>
                <a:latin typeface="Montserrat"/>
              </a:rPr>
              <a:t>Carbon dioxide and other air pollutants can last for years in the atmosphere, trapping heat and causing the planet to get warmer.</a:t>
            </a:r>
          </a:p>
        </p:txBody>
      </p:sp>
      <p:sp>
        <p:nvSpPr>
          <p:cNvPr id="7" name="Freeform 7"/>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8" name="AutoShape 8"/>
          <p:cNvSpPr/>
          <p:nvPr/>
        </p:nvSpPr>
        <p:spPr>
          <a:xfrm>
            <a:off x="627024" y="1374620"/>
            <a:ext cx="17033005" cy="9525"/>
          </a:xfrm>
          <a:prstGeom prst="rect">
            <a:avLst/>
          </a:prstGeom>
          <a:solidFill>
            <a:srgbClr val="FFFFFF">
              <a:alpha val="19608"/>
            </a:srgbClr>
          </a:solidFill>
        </p:spPr>
        <p:txBody>
          <a:bodyPr/>
          <a:lstStyle/>
          <a:p>
            <a:endParaRPr lang="zh-TW" altLang="en-US"/>
          </a:p>
        </p:txBody>
      </p:sp>
      <p:grpSp>
        <p:nvGrpSpPr>
          <p:cNvPr id="9" name="Group 9"/>
          <p:cNvGrpSpPr/>
          <p:nvPr/>
        </p:nvGrpSpPr>
        <p:grpSpPr>
          <a:xfrm>
            <a:off x="14983313" y="9421117"/>
            <a:ext cx="2676716" cy="207276"/>
            <a:chOff x="0" y="0"/>
            <a:chExt cx="3568955" cy="276368"/>
          </a:xfrm>
        </p:grpSpPr>
        <p:grpSp>
          <p:nvGrpSpPr>
            <p:cNvPr id="10" name="Group 10"/>
            <p:cNvGrpSpPr/>
            <p:nvPr/>
          </p:nvGrpSpPr>
          <p:grpSpPr>
            <a:xfrm>
              <a:off x="3301803" y="9216"/>
              <a:ext cx="267153" cy="26715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2" name="TextBox 12"/>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08  </a:t>
              </a:r>
              <a:r>
                <a:rPr lang="en-US" sz="1400" spc="70">
                  <a:solidFill>
                    <a:srgbClr val="FFFFFF"/>
                  </a:solidFill>
                  <a:latin typeface="Montserrat Classic"/>
                </a:rPr>
                <a:t>/  19</a:t>
              </a:r>
            </a:p>
          </p:txBody>
        </p:sp>
      </p:grpSp>
      <p:grpSp>
        <p:nvGrpSpPr>
          <p:cNvPr id="13" name="Group 13"/>
          <p:cNvGrpSpPr>
            <a:grpSpLocks noChangeAspect="1"/>
          </p:cNvGrpSpPr>
          <p:nvPr/>
        </p:nvGrpSpPr>
        <p:grpSpPr>
          <a:xfrm>
            <a:off x="5854844" y="1254876"/>
            <a:ext cx="258538" cy="258538"/>
            <a:chOff x="0" y="0"/>
            <a:chExt cx="1708150" cy="1708150"/>
          </a:xfrm>
        </p:grpSpPr>
        <p:sp>
          <p:nvSpPr>
            <p:cNvPr id="14" name="Freeform 1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zh-TW" altLang="en-US"/>
            </a:p>
          </p:txBody>
        </p:sp>
      </p:grpSp>
      <p:sp>
        <p:nvSpPr>
          <p:cNvPr id="15" name="TextBox 15"/>
          <p:cNvSpPr txBox="1"/>
          <p:nvPr/>
        </p:nvSpPr>
        <p:spPr>
          <a:xfrm>
            <a:off x="627024" y="72281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Bold"/>
              </a:rPr>
              <a:t>QUIZ CATEGORIES</a:t>
            </a:r>
          </a:p>
        </p:txBody>
      </p:sp>
      <p:sp>
        <p:nvSpPr>
          <p:cNvPr id="16" name="TextBox 16"/>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1</a:t>
            </a:r>
          </a:p>
        </p:txBody>
      </p:sp>
      <p:sp>
        <p:nvSpPr>
          <p:cNvPr id="17" name="TextBox 17"/>
          <p:cNvSpPr txBox="1"/>
          <p:nvPr/>
        </p:nvSpPr>
        <p:spPr>
          <a:xfrm>
            <a:off x="3438272" y="723686"/>
            <a:ext cx="103153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Yes / No</a:t>
            </a:r>
          </a:p>
        </p:txBody>
      </p:sp>
      <p:sp>
        <p:nvSpPr>
          <p:cNvPr id="18" name="TextBox 18"/>
          <p:cNvSpPr txBox="1"/>
          <p:nvPr/>
        </p:nvSpPr>
        <p:spPr>
          <a:xfrm>
            <a:off x="7498415" y="723686"/>
            <a:ext cx="145204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Multiple Choice</a:t>
            </a:r>
          </a:p>
        </p:txBody>
      </p:sp>
      <p:sp>
        <p:nvSpPr>
          <p:cNvPr id="19" name="TextBox 19"/>
          <p:cNvSpPr txBox="1"/>
          <p:nvPr/>
        </p:nvSpPr>
        <p:spPr>
          <a:xfrm>
            <a:off x="5394614" y="723686"/>
            <a:ext cx="117899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Medium"/>
              </a:rPr>
              <a:t>True / False</a:t>
            </a:r>
          </a:p>
        </p:txBody>
      </p:sp>
      <p:sp>
        <p:nvSpPr>
          <p:cNvPr id="20" name="TextBox 20"/>
          <p:cNvSpPr txBox="1"/>
          <p:nvPr/>
        </p:nvSpPr>
        <p:spPr>
          <a:xfrm>
            <a:off x="9875267" y="723686"/>
            <a:ext cx="1564225"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Fill in the blanks</a:t>
            </a:r>
          </a:p>
        </p:txBody>
      </p:sp>
      <p:sp>
        <p:nvSpPr>
          <p:cNvPr id="21" name="TextBox 21"/>
          <p:cNvSpPr txBox="1"/>
          <p:nvPr/>
        </p:nvSpPr>
        <p:spPr>
          <a:xfrm>
            <a:off x="12364294" y="733211"/>
            <a:ext cx="1356799" cy="176955"/>
          </a:xfrm>
          <a:prstGeom prst="rect">
            <a:avLst/>
          </a:prstGeom>
        </p:spPr>
        <p:txBody>
          <a:bodyPr lIns="0" tIns="0" rIns="0" bIns="0" rtlCol="0" anchor="t">
            <a:spAutoFit/>
          </a:bodyPr>
          <a:lstStyle/>
          <a:p>
            <a:pPr algn="ctr">
              <a:lnSpc>
                <a:spcPts val="1399"/>
              </a:lnSpc>
            </a:pPr>
            <a:r>
              <a:rPr lang="en-US" sz="1399">
                <a:solidFill>
                  <a:srgbClr val="FFFFFF"/>
                </a:solidFill>
                <a:latin typeface="Montserrat"/>
              </a:rPr>
              <a:t>Enumeration</a:t>
            </a:r>
          </a:p>
        </p:txBody>
      </p:sp>
      <p:sp>
        <p:nvSpPr>
          <p:cNvPr id="22" name="TextBox 22"/>
          <p:cNvSpPr txBox="1"/>
          <p:nvPr/>
        </p:nvSpPr>
        <p:spPr>
          <a:xfrm>
            <a:off x="14645896" y="723686"/>
            <a:ext cx="1549400"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Video Question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BD49"/>
        </a:solidFill>
        <a:effectLst/>
      </p:bgPr>
    </p:bg>
    <p:spTree>
      <p:nvGrpSpPr>
        <p:cNvPr id="1" name=""/>
        <p:cNvGrpSpPr/>
        <p:nvPr/>
      </p:nvGrpSpPr>
      <p:grpSpPr>
        <a:xfrm>
          <a:off x="0" y="0"/>
          <a:ext cx="0" cy="0"/>
          <a:chOff x="0" y="0"/>
          <a:chExt cx="0" cy="0"/>
        </a:xfrm>
      </p:grpSpPr>
      <p:sp>
        <p:nvSpPr>
          <p:cNvPr id="2" name="TextBox 2"/>
          <p:cNvSpPr txBox="1"/>
          <p:nvPr/>
        </p:nvSpPr>
        <p:spPr>
          <a:xfrm>
            <a:off x="1774794" y="4299587"/>
            <a:ext cx="5357047" cy="1525900"/>
          </a:xfrm>
          <a:prstGeom prst="rect">
            <a:avLst/>
          </a:prstGeom>
        </p:spPr>
        <p:txBody>
          <a:bodyPr lIns="0" tIns="0" rIns="0" bIns="0" rtlCol="0" anchor="t">
            <a:spAutoFit/>
          </a:bodyPr>
          <a:lstStyle/>
          <a:p>
            <a:pPr>
              <a:lnSpc>
                <a:spcPts val="12599"/>
              </a:lnSpc>
            </a:pPr>
            <a:r>
              <a:rPr lang="en-US" sz="9000">
                <a:solidFill>
                  <a:srgbClr val="FFFFFF"/>
                </a:solidFill>
                <a:latin typeface="Fredoka Bold"/>
              </a:rPr>
              <a:t>PART 2</a:t>
            </a:r>
          </a:p>
        </p:txBody>
      </p:sp>
      <p:grpSp>
        <p:nvGrpSpPr>
          <p:cNvPr id="3" name="Group 3"/>
          <p:cNvGrpSpPr/>
          <p:nvPr/>
        </p:nvGrpSpPr>
        <p:grpSpPr>
          <a:xfrm>
            <a:off x="8530844" y="490892"/>
            <a:ext cx="8566686" cy="8566686"/>
            <a:chOff x="0" y="0"/>
            <a:chExt cx="11422248" cy="11422248"/>
          </a:xfrm>
        </p:grpSpPr>
        <p:grpSp>
          <p:nvGrpSpPr>
            <p:cNvPr id="4" name="Group 4"/>
            <p:cNvGrpSpPr/>
            <p:nvPr/>
          </p:nvGrpSpPr>
          <p:grpSpPr>
            <a:xfrm>
              <a:off x="0" y="0"/>
              <a:ext cx="11422248" cy="114222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zh-TW" altLang="en-US"/>
              </a:p>
            </p:txBody>
          </p:sp>
        </p:grpSp>
        <p:grpSp>
          <p:nvGrpSpPr>
            <p:cNvPr id="6" name="Group 6"/>
            <p:cNvGrpSpPr/>
            <p:nvPr/>
          </p:nvGrpSpPr>
          <p:grpSpPr>
            <a:xfrm>
              <a:off x="928641" y="909160"/>
              <a:ext cx="9564966" cy="956496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zh-TW" altLang="en-US"/>
              </a:p>
            </p:txBody>
          </p:sp>
        </p:grpSp>
      </p:grpSp>
      <p:sp>
        <p:nvSpPr>
          <p:cNvPr id="8" name="Freeform 8"/>
          <p:cNvSpPr/>
          <p:nvPr/>
        </p:nvSpPr>
        <p:spPr>
          <a:xfrm>
            <a:off x="7255112" y="487510"/>
            <a:ext cx="10203358" cy="9799490"/>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2"/>
            <a:stretch>
              <a:fillRect r="-10720" b="-15862"/>
            </a:stretch>
          </a:blipFill>
        </p:spPr>
        <p:txBody>
          <a:bodyPr/>
          <a:lstStyle/>
          <a:p>
            <a:endParaRPr lang="zh-TW" altLang="en-US"/>
          </a:p>
        </p:txBody>
      </p:sp>
      <p:sp>
        <p:nvSpPr>
          <p:cNvPr id="9" name="Freeform 9"/>
          <p:cNvSpPr/>
          <p:nvPr/>
        </p:nvSpPr>
        <p:spPr>
          <a:xfrm rot="1398259">
            <a:off x="8594743" y="1523479"/>
            <a:ext cx="1637940" cy="1289505"/>
          </a:xfrm>
          <a:custGeom>
            <a:avLst/>
            <a:gdLst/>
            <a:ahLst/>
            <a:cxnLst/>
            <a:rect l="l" t="t" r="r" b="b"/>
            <a:pathLst>
              <a:path w="1637940" h="1289505">
                <a:moveTo>
                  <a:pt x="0" y="0"/>
                </a:moveTo>
                <a:lnTo>
                  <a:pt x="1637940" y="0"/>
                </a:lnTo>
                <a:lnTo>
                  <a:pt x="1637940" y="1289505"/>
                </a:lnTo>
                <a:lnTo>
                  <a:pt x="0" y="1289505"/>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0" name="Freeform 10"/>
          <p:cNvSpPr/>
          <p:nvPr/>
        </p:nvSpPr>
        <p:spPr>
          <a:xfrm rot="-1288589">
            <a:off x="15236159" y="809551"/>
            <a:ext cx="1181173" cy="1561648"/>
          </a:xfrm>
          <a:custGeom>
            <a:avLst/>
            <a:gdLst/>
            <a:ahLst/>
            <a:cxnLst/>
            <a:rect l="l" t="t" r="r" b="b"/>
            <a:pathLst>
              <a:path w="1181173" h="1561648">
                <a:moveTo>
                  <a:pt x="0" y="0"/>
                </a:moveTo>
                <a:lnTo>
                  <a:pt x="1181173" y="0"/>
                </a:lnTo>
                <a:lnTo>
                  <a:pt x="1181173" y="1561648"/>
                </a:lnTo>
                <a:lnTo>
                  <a:pt x="0" y="1561648"/>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1" name="Freeform 11"/>
          <p:cNvSpPr/>
          <p:nvPr/>
        </p:nvSpPr>
        <p:spPr>
          <a:xfrm>
            <a:off x="15295083" y="65158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5B5B"/>
        </a:solidFill>
        <a:effectLst/>
      </p:bgPr>
    </p:bg>
    <p:spTree>
      <p:nvGrpSpPr>
        <p:cNvPr id="1" name=""/>
        <p:cNvGrpSpPr/>
        <p:nvPr/>
      </p:nvGrpSpPr>
      <p:grpSpPr>
        <a:xfrm>
          <a:off x="0" y="0"/>
          <a:ext cx="0" cy="0"/>
          <a:chOff x="0" y="0"/>
          <a:chExt cx="0" cy="0"/>
        </a:xfrm>
      </p:grpSpPr>
      <p:grpSp>
        <p:nvGrpSpPr>
          <p:cNvPr id="2" name="Group 2"/>
          <p:cNvGrpSpPr/>
          <p:nvPr/>
        </p:nvGrpSpPr>
        <p:grpSpPr>
          <a:xfrm>
            <a:off x="342684" y="674067"/>
            <a:ext cx="8566686" cy="8566686"/>
            <a:chOff x="0" y="0"/>
            <a:chExt cx="11422248" cy="11422248"/>
          </a:xfrm>
        </p:grpSpPr>
        <p:grpSp>
          <p:nvGrpSpPr>
            <p:cNvPr id="3" name="Group 3"/>
            <p:cNvGrpSpPr/>
            <p:nvPr/>
          </p:nvGrpSpPr>
          <p:grpSpPr>
            <a:xfrm>
              <a:off x="0" y="0"/>
              <a:ext cx="11422248" cy="1142224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7" name="Freeform 7"/>
          <p:cNvSpPr/>
          <p:nvPr/>
        </p:nvSpPr>
        <p:spPr>
          <a:xfrm>
            <a:off x="1342155" y="1199427"/>
            <a:ext cx="7927321" cy="9229442"/>
          </a:xfrm>
          <a:custGeom>
            <a:avLst/>
            <a:gdLst/>
            <a:ahLst/>
            <a:cxnLst/>
            <a:rect l="l" t="t" r="r" b="b"/>
            <a:pathLst>
              <a:path w="7927321" h="9229442">
                <a:moveTo>
                  <a:pt x="0" y="0"/>
                </a:moveTo>
                <a:lnTo>
                  <a:pt x="7927320" y="0"/>
                </a:lnTo>
                <a:lnTo>
                  <a:pt x="7927320" y="9229442"/>
                </a:lnTo>
                <a:lnTo>
                  <a:pt x="0" y="9229442"/>
                </a:lnTo>
                <a:lnTo>
                  <a:pt x="0" y="0"/>
                </a:lnTo>
                <a:close/>
              </a:path>
            </a:pathLst>
          </a:custGeom>
          <a:blipFill>
            <a:blip r:embed="rId2"/>
            <a:stretch>
              <a:fillRect b="-38814"/>
            </a:stretch>
          </a:blipFill>
        </p:spPr>
        <p:txBody>
          <a:bodyPr/>
          <a:lstStyle/>
          <a:p>
            <a:endParaRPr lang="zh-TW" altLang="en-US"/>
          </a:p>
        </p:txBody>
      </p:sp>
      <p:sp>
        <p:nvSpPr>
          <p:cNvPr id="9" name="TextBox 9"/>
          <p:cNvSpPr txBox="1"/>
          <p:nvPr/>
        </p:nvSpPr>
        <p:spPr>
          <a:xfrm>
            <a:off x="10678952" y="3780036"/>
            <a:ext cx="6099033" cy="1177374"/>
          </a:xfrm>
          <a:prstGeom prst="rect">
            <a:avLst/>
          </a:prstGeom>
        </p:spPr>
        <p:txBody>
          <a:bodyPr lIns="0" tIns="0" rIns="0" bIns="0" rtlCol="0" anchor="t">
            <a:spAutoFit/>
          </a:bodyPr>
          <a:lstStyle/>
          <a:p>
            <a:pPr>
              <a:lnSpc>
                <a:spcPts val="6000"/>
              </a:lnSpc>
            </a:pPr>
            <a:r>
              <a:rPr lang="en-US" altLang="zh-TW" sz="20000">
                <a:solidFill>
                  <a:srgbClr val="FFFFFF"/>
                </a:solidFill>
                <a:latin typeface="Fredoka Bold"/>
              </a:rPr>
              <a:t>01</a:t>
            </a:r>
            <a:endParaRPr lang="en-US" sz="20000">
              <a:solidFill>
                <a:srgbClr val="FFFFFF"/>
              </a:solidFill>
              <a:latin typeface="Fredoka Bold"/>
            </a:endParaRPr>
          </a:p>
        </p:txBody>
      </p:sp>
      <p:sp>
        <p:nvSpPr>
          <p:cNvPr id="16" name="Freeform 16"/>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17" name="Group 17"/>
          <p:cNvGrpSpPr/>
          <p:nvPr/>
        </p:nvGrpSpPr>
        <p:grpSpPr>
          <a:xfrm>
            <a:off x="14983313" y="9421117"/>
            <a:ext cx="2676716" cy="207276"/>
            <a:chOff x="0" y="0"/>
            <a:chExt cx="3568955" cy="276368"/>
          </a:xfrm>
        </p:grpSpPr>
        <p:grpSp>
          <p:nvGrpSpPr>
            <p:cNvPr id="18" name="Group 18"/>
            <p:cNvGrpSpPr/>
            <p:nvPr/>
          </p:nvGrpSpPr>
          <p:grpSpPr>
            <a:xfrm>
              <a:off x="3301803" y="9216"/>
              <a:ext cx="267153" cy="267153"/>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20" name="TextBox 20"/>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8" name="文字方塊 7">
            <a:extLst>
              <a:ext uri="{FF2B5EF4-FFF2-40B4-BE49-F238E27FC236}">
                <a16:creationId xmlns:a16="http://schemas.microsoft.com/office/drawing/2014/main" id="{74420243-D2B2-62C5-B982-09F024394368}"/>
              </a:ext>
            </a:extLst>
          </p:cNvPr>
          <p:cNvSpPr txBox="1"/>
          <p:nvPr/>
        </p:nvSpPr>
        <p:spPr>
          <a:xfrm>
            <a:off x="10678952" y="5143500"/>
            <a:ext cx="6023429" cy="1569660"/>
          </a:xfrm>
          <a:prstGeom prst="rect">
            <a:avLst/>
          </a:prstGeom>
          <a:noFill/>
        </p:spPr>
        <p:txBody>
          <a:bodyPr wrap="square" rtlCol="0">
            <a:spAutoFit/>
          </a:bodyPr>
          <a:lstStyle/>
          <a:p>
            <a:r>
              <a:rPr lang="zh-TW" altLang="en-US" sz="9600">
                <a:solidFill>
                  <a:schemeClr val="bg1"/>
                </a:solidFill>
                <a:latin typeface="華康儷宋 Std W3" panose="02020300000000000000" pitchFamily="18" charset="-120"/>
                <a:ea typeface="華康儷宋 Std W3" panose="02020300000000000000" pitchFamily="18" charset="-120"/>
              </a:rPr>
              <a:t>研究背景</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87F52"/>
        </a:solidFill>
        <a:effectLst/>
      </p:bgPr>
    </p:bg>
    <p:spTree>
      <p:nvGrpSpPr>
        <p:cNvPr id="1" name=""/>
        <p:cNvGrpSpPr/>
        <p:nvPr/>
      </p:nvGrpSpPr>
      <p:grpSpPr>
        <a:xfrm>
          <a:off x="0" y="0"/>
          <a:ext cx="0" cy="0"/>
          <a:chOff x="0" y="0"/>
          <a:chExt cx="0" cy="0"/>
        </a:xfrm>
      </p:grpSpPr>
      <p:sp>
        <p:nvSpPr>
          <p:cNvPr id="2" name="Freeform 2"/>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627024" y="1374620"/>
            <a:ext cx="17033005" cy="9525"/>
          </a:xfrm>
          <a:prstGeom prst="rect">
            <a:avLst/>
          </a:prstGeom>
          <a:solidFill>
            <a:srgbClr val="FFFFFF">
              <a:alpha val="19608"/>
            </a:srgbClr>
          </a:solidFill>
        </p:spPr>
        <p:txBody>
          <a:bodyPr/>
          <a:lstStyle/>
          <a:p>
            <a:endParaRPr lang="zh-TW" altLang="en-US"/>
          </a:p>
        </p:txBody>
      </p:sp>
      <p:grpSp>
        <p:nvGrpSpPr>
          <p:cNvPr id="4" name="Group 4"/>
          <p:cNvGrpSpPr/>
          <p:nvPr/>
        </p:nvGrpSpPr>
        <p:grpSpPr>
          <a:xfrm>
            <a:off x="14983313" y="9421117"/>
            <a:ext cx="2676716" cy="207276"/>
            <a:chOff x="0" y="0"/>
            <a:chExt cx="3568955" cy="276368"/>
          </a:xfrm>
        </p:grpSpPr>
        <p:grpSp>
          <p:nvGrpSpPr>
            <p:cNvPr id="5" name="Group 5"/>
            <p:cNvGrpSpPr/>
            <p:nvPr/>
          </p:nvGrpSpPr>
          <p:grpSpPr>
            <a:xfrm>
              <a:off x="3301803" y="9216"/>
              <a:ext cx="267153" cy="267153"/>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7" name="TextBox 7"/>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11  </a:t>
              </a:r>
              <a:r>
                <a:rPr lang="en-US" sz="1400" spc="70">
                  <a:solidFill>
                    <a:srgbClr val="FFFFFF"/>
                  </a:solidFill>
                  <a:latin typeface="Montserrat Classic"/>
                </a:rPr>
                <a:t>/  19</a:t>
              </a:r>
            </a:p>
          </p:txBody>
        </p:sp>
      </p:grpSp>
      <p:grpSp>
        <p:nvGrpSpPr>
          <p:cNvPr id="8" name="Group 8"/>
          <p:cNvGrpSpPr>
            <a:grpSpLocks noChangeAspect="1"/>
          </p:cNvGrpSpPr>
          <p:nvPr/>
        </p:nvGrpSpPr>
        <p:grpSpPr>
          <a:xfrm>
            <a:off x="8050426" y="1254876"/>
            <a:ext cx="258538" cy="258538"/>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zh-TW" altLang="en-US"/>
            </a:p>
          </p:txBody>
        </p:sp>
      </p:grpSp>
      <p:sp>
        <p:nvSpPr>
          <p:cNvPr id="10" name="TextBox 10"/>
          <p:cNvSpPr txBox="1"/>
          <p:nvPr/>
        </p:nvSpPr>
        <p:spPr>
          <a:xfrm>
            <a:off x="627024" y="72281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Bold"/>
              </a:rPr>
              <a:t>QUIZ CATEGORIES</a:t>
            </a:r>
          </a:p>
        </p:txBody>
      </p:sp>
      <p:sp>
        <p:nvSpPr>
          <p:cNvPr id="11" name="TextBox 11"/>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2</a:t>
            </a:r>
          </a:p>
        </p:txBody>
      </p:sp>
      <p:sp>
        <p:nvSpPr>
          <p:cNvPr id="12" name="TextBox 12"/>
          <p:cNvSpPr txBox="1"/>
          <p:nvPr/>
        </p:nvSpPr>
        <p:spPr>
          <a:xfrm>
            <a:off x="3438272" y="723686"/>
            <a:ext cx="103153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Yes / No</a:t>
            </a:r>
          </a:p>
        </p:txBody>
      </p:sp>
      <p:sp>
        <p:nvSpPr>
          <p:cNvPr id="13" name="TextBox 13"/>
          <p:cNvSpPr txBox="1"/>
          <p:nvPr/>
        </p:nvSpPr>
        <p:spPr>
          <a:xfrm>
            <a:off x="7498415" y="723686"/>
            <a:ext cx="145204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Medium"/>
              </a:rPr>
              <a:t>Multiple Choice</a:t>
            </a:r>
          </a:p>
        </p:txBody>
      </p:sp>
      <p:sp>
        <p:nvSpPr>
          <p:cNvPr id="14" name="TextBox 14"/>
          <p:cNvSpPr txBox="1"/>
          <p:nvPr/>
        </p:nvSpPr>
        <p:spPr>
          <a:xfrm>
            <a:off x="5394614" y="723686"/>
            <a:ext cx="117899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True / False</a:t>
            </a:r>
          </a:p>
        </p:txBody>
      </p:sp>
      <p:sp>
        <p:nvSpPr>
          <p:cNvPr id="15" name="TextBox 15"/>
          <p:cNvSpPr txBox="1"/>
          <p:nvPr/>
        </p:nvSpPr>
        <p:spPr>
          <a:xfrm>
            <a:off x="9875267" y="723686"/>
            <a:ext cx="1564225"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Fill in the blanks</a:t>
            </a:r>
          </a:p>
        </p:txBody>
      </p:sp>
      <p:sp>
        <p:nvSpPr>
          <p:cNvPr id="16" name="TextBox 16"/>
          <p:cNvSpPr txBox="1"/>
          <p:nvPr/>
        </p:nvSpPr>
        <p:spPr>
          <a:xfrm>
            <a:off x="12364294" y="733211"/>
            <a:ext cx="1356799" cy="176955"/>
          </a:xfrm>
          <a:prstGeom prst="rect">
            <a:avLst/>
          </a:prstGeom>
        </p:spPr>
        <p:txBody>
          <a:bodyPr lIns="0" tIns="0" rIns="0" bIns="0" rtlCol="0" anchor="t">
            <a:spAutoFit/>
          </a:bodyPr>
          <a:lstStyle/>
          <a:p>
            <a:pPr algn="ctr">
              <a:lnSpc>
                <a:spcPts val="1399"/>
              </a:lnSpc>
            </a:pPr>
            <a:r>
              <a:rPr lang="en-US" sz="1399">
                <a:solidFill>
                  <a:srgbClr val="FFFFFF"/>
                </a:solidFill>
                <a:latin typeface="Montserrat"/>
              </a:rPr>
              <a:t>Enumeration</a:t>
            </a:r>
          </a:p>
        </p:txBody>
      </p:sp>
      <p:sp>
        <p:nvSpPr>
          <p:cNvPr id="17" name="TextBox 17"/>
          <p:cNvSpPr txBox="1"/>
          <p:nvPr/>
        </p:nvSpPr>
        <p:spPr>
          <a:xfrm>
            <a:off x="14645896" y="723686"/>
            <a:ext cx="1549400"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Video Question</a:t>
            </a:r>
          </a:p>
        </p:txBody>
      </p:sp>
      <p:grpSp>
        <p:nvGrpSpPr>
          <p:cNvPr id="18" name="Group 18"/>
          <p:cNvGrpSpPr/>
          <p:nvPr/>
        </p:nvGrpSpPr>
        <p:grpSpPr>
          <a:xfrm>
            <a:off x="1237924" y="1812986"/>
            <a:ext cx="7071040" cy="7071040"/>
            <a:chOff x="0" y="0"/>
            <a:chExt cx="9428054" cy="9428054"/>
          </a:xfrm>
        </p:grpSpPr>
        <p:grpSp>
          <p:nvGrpSpPr>
            <p:cNvPr id="19" name="Group 19"/>
            <p:cNvGrpSpPr/>
            <p:nvPr/>
          </p:nvGrpSpPr>
          <p:grpSpPr>
            <a:xfrm>
              <a:off x="0" y="0"/>
              <a:ext cx="9428054" cy="9428054"/>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21" name="Group 21"/>
            <p:cNvGrpSpPr/>
            <p:nvPr/>
          </p:nvGrpSpPr>
          <p:grpSpPr>
            <a:xfrm>
              <a:off x="766511" y="750431"/>
              <a:ext cx="7895032" cy="7895032"/>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23" name="Freeform 23"/>
          <p:cNvSpPr/>
          <p:nvPr/>
        </p:nvSpPr>
        <p:spPr>
          <a:xfrm>
            <a:off x="2536051" y="2116557"/>
            <a:ext cx="4474786" cy="7411654"/>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4"/>
            <a:stretch>
              <a:fillRect/>
            </a:stretch>
          </a:blipFill>
        </p:spPr>
        <p:txBody>
          <a:bodyPr/>
          <a:lstStyle/>
          <a:p>
            <a:endParaRPr lang="zh-TW" altLang="en-US"/>
          </a:p>
        </p:txBody>
      </p:sp>
      <p:grpSp>
        <p:nvGrpSpPr>
          <p:cNvPr id="24" name="Group 24"/>
          <p:cNvGrpSpPr/>
          <p:nvPr/>
        </p:nvGrpSpPr>
        <p:grpSpPr>
          <a:xfrm>
            <a:off x="9693718" y="2592179"/>
            <a:ext cx="7565582" cy="2644726"/>
            <a:chOff x="0" y="0"/>
            <a:chExt cx="10087443" cy="3526301"/>
          </a:xfrm>
        </p:grpSpPr>
        <p:sp>
          <p:nvSpPr>
            <p:cNvPr id="25" name="TextBox 25"/>
            <p:cNvSpPr txBox="1"/>
            <p:nvPr/>
          </p:nvSpPr>
          <p:spPr>
            <a:xfrm>
              <a:off x="0" y="-114300"/>
              <a:ext cx="10087443" cy="1327515"/>
            </a:xfrm>
            <a:prstGeom prst="rect">
              <a:avLst/>
            </a:prstGeom>
          </p:spPr>
          <p:txBody>
            <a:bodyPr lIns="0" tIns="0" rIns="0" bIns="0" rtlCol="0" anchor="t">
              <a:spAutoFit/>
            </a:bodyPr>
            <a:lstStyle/>
            <a:p>
              <a:pPr>
                <a:lnSpc>
                  <a:spcPts val="8400"/>
                </a:lnSpc>
              </a:pPr>
              <a:r>
                <a:rPr lang="en-US" sz="6000">
                  <a:solidFill>
                    <a:srgbClr val="FFFFFF"/>
                  </a:solidFill>
                  <a:latin typeface="Fredoka Bold"/>
                </a:rPr>
                <a:t>MULTIPLE CHOICE</a:t>
              </a:r>
            </a:p>
          </p:txBody>
        </p:sp>
        <p:sp>
          <p:nvSpPr>
            <p:cNvPr id="26" name="TextBox 26"/>
            <p:cNvSpPr txBox="1"/>
            <p:nvPr/>
          </p:nvSpPr>
          <p:spPr>
            <a:xfrm>
              <a:off x="0" y="1466457"/>
              <a:ext cx="9054510" cy="2059844"/>
            </a:xfrm>
            <a:prstGeom prst="rect">
              <a:avLst/>
            </a:prstGeom>
          </p:spPr>
          <p:txBody>
            <a:bodyPr lIns="0" tIns="0" rIns="0" bIns="0" rtlCol="0" anchor="t">
              <a:spAutoFit/>
            </a:bodyPr>
            <a:lstStyle/>
            <a:p>
              <a:pPr>
                <a:lnSpc>
                  <a:spcPts val="4200"/>
                </a:lnSpc>
              </a:pPr>
              <a:r>
                <a:rPr lang="en-US" sz="2800" spc="28">
                  <a:solidFill>
                    <a:srgbClr val="FFFFFF"/>
                  </a:solidFill>
                  <a:latin typeface="Montserrat"/>
                </a:rPr>
                <a:t>My sister got sad yesterday.</a:t>
              </a:r>
            </a:p>
            <a:p>
              <a:pPr>
                <a:lnSpc>
                  <a:spcPts val="4200"/>
                </a:lnSpc>
              </a:pPr>
              <a:r>
                <a:rPr lang="en-US" sz="2800" spc="28">
                  <a:solidFill>
                    <a:srgbClr val="FFFFFF"/>
                  </a:solidFill>
                  <a:latin typeface="Montserrat"/>
                </a:rPr>
                <a:t>We  __________  to buy her the cake she requested.</a:t>
              </a:r>
            </a:p>
          </p:txBody>
        </p:sp>
      </p:grpSp>
      <p:grpSp>
        <p:nvGrpSpPr>
          <p:cNvPr id="27" name="Group 27"/>
          <p:cNvGrpSpPr/>
          <p:nvPr/>
        </p:nvGrpSpPr>
        <p:grpSpPr>
          <a:xfrm>
            <a:off x="9693718" y="5860914"/>
            <a:ext cx="4599331" cy="303606"/>
            <a:chOff x="0" y="0"/>
            <a:chExt cx="6132442" cy="404808"/>
          </a:xfrm>
        </p:grpSpPr>
        <p:grpSp>
          <p:nvGrpSpPr>
            <p:cNvPr id="28" name="Group 28"/>
            <p:cNvGrpSpPr/>
            <p:nvPr/>
          </p:nvGrpSpPr>
          <p:grpSpPr>
            <a:xfrm>
              <a:off x="0" y="58869"/>
              <a:ext cx="287071" cy="287071"/>
              <a:chOff x="0" y="0"/>
              <a:chExt cx="6350000" cy="6350000"/>
            </a:xfrm>
          </p:grpSpPr>
          <p:sp>
            <p:nvSpPr>
              <p:cNvPr id="29" name="Freeform 2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9804"/>
                </a:srgbClr>
              </a:solidFill>
            </p:spPr>
            <p:txBody>
              <a:bodyPr/>
              <a:lstStyle/>
              <a:p>
                <a:endParaRPr lang="zh-TW" altLang="en-US"/>
              </a:p>
            </p:txBody>
          </p:sp>
        </p:grpSp>
        <p:sp>
          <p:nvSpPr>
            <p:cNvPr id="30" name="TextBox 30"/>
            <p:cNvSpPr txBox="1"/>
            <p:nvPr/>
          </p:nvSpPr>
          <p:spPr>
            <a:xfrm>
              <a:off x="495996" y="-19050"/>
              <a:ext cx="5636446" cy="423858"/>
            </a:xfrm>
            <a:prstGeom prst="rect">
              <a:avLst/>
            </a:prstGeom>
          </p:spPr>
          <p:txBody>
            <a:bodyPr lIns="0" tIns="0" rIns="0" bIns="0" rtlCol="0" anchor="t">
              <a:spAutoFit/>
            </a:bodyPr>
            <a:lstStyle/>
            <a:p>
              <a:pPr>
                <a:lnSpc>
                  <a:spcPts val="2600"/>
                </a:lnSpc>
              </a:pPr>
              <a:r>
                <a:rPr lang="en-US" sz="2000" spc="40">
                  <a:solidFill>
                    <a:srgbClr val="FFFFFF"/>
                  </a:solidFill>
                  <a:latin typeface="Montserrat"/>
                </a:rPr>
                <a:t>FORGET</a:t>
              </a:r>
            </a:p>
          </p:txBody>
        </p:sp>
      </p:grpSp>
      <p:grpSp>
        <p:nvGrpSpPr>
          <p:cNvPr id="31" name="Group 31"/>
          <p:cNvGrpSpPr/>
          <p:nvPr/>
        </p:nvGrpSpPr>
        <p:grpSpPr>
          <a:xfrm>
            <a:off x="9693718" y="7154456"/>
            <a:ext cx="4599331" cy="303606"/>
            <a:chOff x="0" y="0"/>
            <a:chExt cx="6132442" cy="404808"/>
          </a:xfrm>
        </p:grpSpPr>
        <p:grpSp>
          <p:nvGrpSpPr>
            <p:cNvPr id="32" name="Group 32"/>
            <p:cNvGrpSpPr/>
            <p:nvPr/>
          </p:nvGrpSpPr>
          <p:grpSpPr>
            <a:xfrm>
              <a:off x="0" y="58869"/>
              <a:ext cx="287071" cy="287071"/>
              <a:chOff x="0" y="0"/>
              <a:chExt cx="6350000" cy="6350000"/>
            </a:xfrm>
          </p:grpSpPr>
          <p:sp>
            <p:nvSpPr>
              <p:cNvPr id="33" name="Freeform 3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9804"/>
                </a:srgbClr>
              </a:solidFill>
            </p:spPr>
            <p:txBody>
              <a:bodyPr/>
              <a:lstStyle/>
              <a:p>
                <a:endParaRPr lang="zh-TW" altLang="en-US"/>
              </a:p>
            </p:txBody>
          </p:sp>
        </p:grpSp>
        <p:sp>
          <p:nvSpPr>
            <p:cNvPr id="34" name="TextBox 34"/>
            <p:cNvSpPr txBox="1"/>
            <p:nvPr/>
          </p:nvSpPr>
          <p:spPr>
            <a:xfrm>
              <a:off x="495996" y="-19050"/>
              <a:ext cx="5636446" cy="423858"/>
            </a:xfrm>
            <a:prstGeom prst="rect">
              <a:avLst/>
            </a:prstGeom>
          </p:spPr>
          <p:txBody>
            <a:bodyPr lIns="0" tIns="0" rIns="0" bIns="0" rtlCol="0" anchor="t">
              <a:spAutoFit/>
            </a:bodyPr>
            <a:lstStyle/>
            <a:p>
              <a:pPr>
                <a:lnSpc>
                  <a:spcPts val="2600"/>
                </a:lnSpc>
              </a:pPr>
              <a:r>
                <a:rPr lang="en-US" sz="2000" spc="40">
                  <a:solidFill>
                    <a:srgbClr val="FFFFFF"/>
                  </a:solidFill>
                  <a:latin typeface="Montserrat"/>
                </a:rPr>
                <a:t>WAS FORGETTING</a:t>
              </a:r>
            </a:p>
          </p:txBody>
        </p:sp>
      </p:grpSp>
      <p:grpSp>
        <p:nvGrpSpPr>
          <p:cNvPr id="35" name="Group 35"/>
          <p:cNvGrpSpPr/>
          <p:nvPr/>
        </p:nvGrpSpPr>
        <p:grpSpPr>
          <a:xfrm>
            <a:off x="9693718" y="6507685"/>
            <a:ext cx="4599331" cy="298861"/>
            <a:chOff x="0" y="0"/>
            <a:chExt cx="6132442" cy="398481"/>
          </a:xfrm>
        </p:grpSpPr>
        <p:grpSp>
          <p:nvGrpSpPr>
            <p:cNvPr id="36" name="Group 36"/>
            <p:cNvGrpSpPr/>
            <p:nvPr/>
          </p:nvGrpSpPr>
          <p:grpSpPr>
            <a:xfrm>
              <a:off x="0" y="58869"/>
              <a:ext cx="287071" cy="287071"/>
              <a:chOff x="0" y="0"/>
              <a:chExt cx="6350000" cy="6350000"/>
            </a:xfrm>
          </p:grpSpPr>
          <p:sp>
            <p:nvSpPr>
              <p:cNvPr id="37" name="Freeform 3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29804"/>
                </a:srgbClr>
              </a:solidFill>
            </p:spPr>
            <p:txBody>
              <a:bodyPr/>
              <a:lstStyle/>
              <a:p>
                <a:endParaRPr lang="zh-TW" altLang="en-US"/>
              </a:p>
            </p:txBody>
          </p:sp>
        </p:grpSp>
        <p:sp>
          <p:nvSpPr>
            <p:cNvPr id="38" name="TextBox 38"/>
            <p:cNvSpPr txBox="1"/>
            <p:nvPr/>
          </p:nvSpPr>
          <p:spPr>
            <a:xfrm>
              <a:off x="495996" y="-19050"/>
              <a:ext cx="5636446" cy="417531"/>
            </a:xfrm>
            <a:prstGeom prst="rect">
              <a:avLst/>
            </a:prstGeom>
          </p:spPr>
          <p:txBody>
            <a:bodyPr lIns="0" tIns="0" rIns="0" bIns="0" rtlCol="0" anchor="t">
              <a:spAutoFit/>
            </a:bodyPr>
            <a:lstStyle/>
            <a:p>
              <a:pPr>
                <a:lnSpc>
                  <a:spcPts val="2600"/>
                </a:lnSpc>
              </a:pPr>
              <a:r>
                <a:rPr lang="en-US" sz="2000" spc="40">
                  <a:solidFill>
                    <a:srgbClr val="FFFFFF"/>
                  </a:solidFill>
                  <a:latin typeface="Montserrat Bold"/>
                </a:rPr>
                <a:t>FORGOT</a:t>
              </a:r>
            </a:p>
          </p:txBody>
        </p:sp>
      </p:grpSp>
      <p:grpSp>
        <p:nvGrpSpPr>
          <p:cNvPr id="39" name="Group 39"/>
          <p:cNvGrpSpPr/>
          <p:nvPr/>
        </p:nvGrpSpPr>
        <p:grpSpPr>
          <a:xfrm>
            <a:off x="9693718" y="7801227"/>
            <a:ext cx="4599331" cy="303606"/>
            <a:chOff x="0" y="0"/>
            <a:chExt cx="6132442" cy="404808"/>
          </a:xfrm>
        </p:grpSpPr>
        <p:grpSp>
          <p:nvGrpSpPr>
            <p:cNvPr id="40" name="Group 40"/>
            <p:cNvGrpSpPr/>
            <p:nvPr/>
          </p:nvGrpSpPr>
          <p:grpSpPr>
            <a:xfrm>
              <a:off x="0" y="58869"/>
              <a:ext cx="287071" cy="287071"/>
              <a:chOff x="0" y="0"/>
              <a:chExt cx="6350000" cy="6350000"/>
            </a:xfrm>
          </p:grpSpPr>
          <p:sp>
            <p:nvSpPr>
              <p:cNvPr id="41" name="Freeform 4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9804"/>
                </a:srgbClr>
              </a:solidFill>
            </p:spPr>
            <p:txBody>
              <a:bodyPr/>
              <a:lstStyle/>
              <a:p>
                <a:endParaRPr lang="zh-TW" altLang="en-US"/>
              </a:p>
            </p:txBody>
          </p:sp>
        </p:grpSp>
        <p:sp>
          <p:nvSpPr>
            <p:cNvPr id="42" name="TextBox 42"/>
            <p:cNvSpPr txBox="1"/>
            <p:nvPr/>
          </p:nvSpPr>
          <p:spPr>
            <a:xfrm>
              <a:off x="528264" y="-19050"/>
              <a:ext cx="5604178" cy="423858"/>
            </a:xfrm>
            <a:prstGeom prst="rect">
              <a:avLst/>
            </a:prstGeom>
          </p:spPr>
          <p:txBody>
            <a:bodyPr lIns="0" tIns="0" rIns="0" bIns="0" rtlCol="0" anchor="t">
              <a:spAutoFit/>
            </a:bodyPr>
            <a:lstStyle/>
            <a:p>
              <a:pPr>
                <a:lnSpc>
                  <a:spcPts val="2600"/>
                </a:lnSpc>
              </a:pPr>
              <a:r>
                <a:rPr lang="en-US" sz="2000" spc="40">
                  <a:solidFill>
                    <a:srgbClr val="FFFFFF"/>
                  </a:solidFill>
                  <a:latin typeface="Montserrat"/>
                </a:rPr>
                <a:t>HAVE FORGOTTEN</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5B5B"/>
        </a:solidFill>
        <a:effectLst/>
      </p:bgPr>
    </p:bg>
    <p:spTree>
      <p:nvGrpSpPr>
        <p:cNvPr id="1" name=""/>
        <p:cNvGrpSpPr/>
        <p:nvPr/>
      </p:nvGrpSpPr>
      <p:grpSpPr>
        <a:xfrm>
          <a:off x="0" y="0"/>
          <a:ext cx="0" cy="0"/>
          <a:chOff x="0" y="0"/>
          <a:chExt cx="0" cy="0"/>
        </a:xfrm>
      </p:grpSpPr>
      <p:grpSp>
        <p:nvGrpSpPr>
          <p:cNvPr id="2" name="Group 2"/>
          <p:cNvGrpSpPr/>
          <p:nvPr/>
        </p:nvGrpSpPr>
        <p:grpSpPr>
          <a:xfrm>
            <a:off x="1832714" y="3511308"/>
            <a:ext cx="6041642" cy="3301607"/>
            <a:chOff x="0" y="0"/>
            <a:chExt cx="8055522" cy="4402143"/>
          </a:xfrm>
        </p:grpSpPr>
        <p:sp>
          <p:nvSpPr>
            <p:cNvPr id="3" name="TextBox 3"/>
            <p:cNvSpPr txBox="1"/>
            <p:nvPr/>
          </p:nvSpPr>
          <p:spPr>
            <a:xfrm>
              <a:off x="0" y="114300"/>
              <a:ext cx="8022016" cy="2090767"/>
            </a:xfrm>
            <a:prstGeom prst="rect">
              <a:avLst/>
            </a:prstGeom>
          </p:spPr>
          <p:txBody>
            <a:bodyPr lIns="0" tIns="0" rIns="0" bIns="0" rtlCol="0" anchor="t">
              <a:spAutoFit/>
            </a:bodyPr>
            <a:lstStyle/>
            <a:p>
              <a:pPr>
                <a:lnSpc>
                  <a:spcPts val="6000"/>
                </a:lnSpc>
              </a:pPr>
              <a:r>
                <a:rPr lang="en-US" sz="6000">
                  <a:solidFill>
                    <a:srgbClr val="FFFFFF"/>
                  </a:solidFill>
                  <a:latin typeface="Fredoka Bold"/>
                </a:rPr>
                <a:t>FILL IN THE BLANKS</a:t>
              </a:r>
            </a:p>
          </p:txBody>
        </p:sp>
        <p:sp>
          <p:nvSpPr>
            <p:cNvPr id="4" name="TextBox 4"/>
            <p:cNvSpPr txBox="1"/>
            <p:nvPr/>
          </p:nvSpPr>
          <p:spPr>
            <a:xfrm>
              <a:off x="33506" y="2342299"/>
              <a:ext cx="8022016" cy="2059844"/>
            </a:xfrm>
            <a:prstGeom prst="rect">
              <a:avLst/>
            </a:prstGeom>
          </p:spPr>
          <p:txBody>
            <a:bodyPr lIns="0" tIns="0" rIns="0" bIns="0" rtlCol="0" anchor="t">
              <a:spAutoFit/>
            </a:bodyPr>
            <a:lstStyle/>
            <a:p>
              <a:pPr>
                <a:lnSpc>
                  <a:spcPts val="4200"/>
                </a:lnSpc>
              </a:pPr>
              <a:r>
                <a:rPr lang="en-US" sz="2800" spc="28">
                  <a:solidFill>
                    <a:srgbClr val="FFFFFF"/>
                  </a:solidFill>
                  <a:latin typeface="Montserrat"/>
                </a:rPr>
                <a:t>The difference between “principal” and “principle” is __________.</a:t>
              </a:r>
            </a:p>
          </p:txBody>
        </p:sp>
      </p:grpSp>
      <p:sp>
        <p:nvSpPr>
          <p:cNvPr id="5" name="Freeform 5"/>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6" name="Group 6"/>
          <p:cNvGrpSpPr/>
          <p:nvPr/>
        </p:nvGrpSpPr>
        <p:grpSpPr>
          <a:xfrm>
            <a:off x="8739444" y="1065163"/>
            <a:ext cx="8566686" cy="8566686"/>
            <a:chOff x="0" y="0"/>
            <a:chExt cx="11422248" cy="11422248"/>
          </a:xfrm>
        </p:grpSpPr>
        <p:grpSp>
          <p:nvGrpSpPr>
            <p:cNvPr id="7" name="Group 7"/>
            <p:cNvGrpSpPr/>
            <p:nvPr/>
          </p:nvGrpSpPr>
          <p:grpSpPr>
            <a:xfrm>
              <a:off x="0" y="0"/>
              <a:ext cx="11422248" cy="1142224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9" name="Group 9"/>
            <p:cNvGrpSpPr/>
            <p:nvPr/>
          </p:nvGrpSpPr>
          <p:grpSpPr>
            <a:xfrm>
              <a:off x="928641" y="909160"/>
              <a:ext cx="9564966" cy="956496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11" name="AutoShape 11"/>
          <p:cNvSpPr/>
          <p:nvPr/>
        </p:nvSpPr>
        <p:spPr>
          <a:xfrm>
            <a:off x="627024" y="1374620"/>
            <a:ext cx="17033005" cy="9525"/>
          </a:xfrm>
          <a:prstGeom prst="rect">
            <a:avLst/>
          </a:prstGeom>
          <a:solidFill>
            <a:srgbClr val="FFFFFF">
              <a:alpha val="19608"/>
            </a:srgbClr>
          </a:solidFill>
        </p:spPr>
        <p:txBody>
          <a:bodyPr/>
          <a:lstStyle/>
          <a:p>
            <a:endParaRPr lang="zh-TW" altLang="en-US"/>
          </a:p>
        </p:txBody>
      </p:sp>
      <p:grpSp>
        <p:nvGrpSpPr>
          <p:cNvPr id="12" name="Group 12"/>
          <p:cNvGrpSpPr/>
          <p:nvPr/>
        </p:nvGrpSpPr>
        <p:grpSpPr>
          <a:xfrm>
            <a:off x="14983313" y="9421117"/>
            <a:ext cx="2676716" cy="207276"/>
            <a:chOff x="0" y="0"/>
            <a:chExt cx="3568955" cy="276368"/>
          </a:xfrm>
        </p:grpSpPr>
        <p:grpSp>
          <p:nvGrpSpPr>
            <p:cNvPr id="13" name="Group 13"/>
            <p:cNvGrpSpPr/>
            <p:nvPr/>
          </p:nvGrpSpPr>
          <p:grpSpPr>
            <a:xfrm>
              <a:off x="3301803" y="9216"/>
              <a:ext cx="267153" cy="267153"/>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5" name="TextBox 15"/>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12  </a:t>
              </a:r>
              <a:r>
                <a:rPr lang="en-US" sz="1400" spc="70">
                  <a:solidFill>
                    <a:srgbClr val="FFFFFF"/>
                  </a:solidFill>
                  <a:latin typeface="Montserrat Classic"/>
                </a:rPr>
                <a:t>/  19</a:t>
              </a:r>
            </a:p>
          </p:txBody>
        </p:sp>
      </p:grpSp>
      <p:sp>
        <p:nvSpPr>
          <p:cNvPr id="16" name="TextBox 16"/>
          <p:cNvSpPr txBox="1"/>
          <p:nvPr/>
        </p:nvSpPr>
        <p:spPr>
          <a:xfrm>
            <a:off x="627024" y="72281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Bold"/>
              </a:rPr>
              <a:t>QUIZ CATEGORIES</a:t>
            </a:r>
          </a:p>
        </p:txBody>
      </p:sp>
      <p:sp>
        <p:nvSpPr>
          <p:cNvPr id="17" name="TextBox 17"/>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2</a:t>
            </a:r>
          </a:p>
        </p:txBody>
      </p:sp>
      <p:sp>
        <p:nvSpPr>
          <p:cNvPr id="18" name="TextBox 18"/>
          <p:cNvSpPr txBox="1"/>
          <p:nvPr/>
        </p:nvSpPr>
        <p:spPr>
          <a:xfrm>
            <a:off x="3438272" y="723686"/>
            <a:ext cx="103153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Yes / No</a:t>
            </a:r>
          </a:p>
        </p:txBody>
      </p:sp>
      <p:sp>
        <p:nvSpPr>
          <p:cNvPr id="19" name="TextBox 19"/>
          <p:cNvSpPr txBox="1"/>
          <p:nvPr/>
        </p:nvSpPr>
        <p:spPr>
          <a:xfrm>
            <a:off x="7498415" y="723686"/>
            <a:ext cx="145204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Multiple Choice</a:t>
            </a:r>
          </a:p>
        </p:txBody>
      </p:sp>
      <p:sp>
        <p:nvSpPr>
          <p:cNvPr id="20" name="TextBox 20"/>
          <p:cNvSpPr txBox="1"/>
          <p:nvPr/>
        </p:nvSpPr>
        <p:spPr>
          <a:xfrm>
            <a:off x="5394614" y="723686"/>
            <a:ext cx="117899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True / False</a:t>
            </a:r>
          </a:p>
        </p:txBody>
      </p:sp>
      <p:sp>
        <p:nvSpPr>
          <p:cNvPr id="21" name="TextBox 21"/>
          <p:cNvSpPr txBox="1"/>
          <p:nvPr/>
        </p:nvSpPr>
        <p:spPr>
          <a:xfrm>
            <a:off x="9875267" y="723686"/>
            <a:ext cx="1564225"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Medium"/>
              </a:rPr>
              <a:t>Fill in the blanks</a:t>
            </a:r>
          </a:p>
        </p:txBody>
      </p:sp>
      <p:sp>
        <p:nvSpPr>
          <p:cNvPr id="22" name="TextBox 22"/>
          <p:cNvSpPr txBox="1"/>
          <p:nvPr/>
        </p:nvSpPr>
        <p:spPr>
          <a:xfrm>
            <a:off x="12364294" y="733211"/>
            <a:ext cx="1356799" cy="176955"/>
          </a:xfrm>
          <a:prstGeom prst="rect">
            <a:avLst/>
          </a:prstGeom>
        </p:spPr>
        <p:txBody>
          <a:bodyPr lIns="0" tIns="0" rIns="0" bIns="0" rtlCol="0" anchor="t">
            <a:spAutoFit/>
          </a:bodyPr>
          <a:lstStyle/>
          <a:p>
            <a:pPr algn="ctr">
              <a:lnSpc>
                <a:spcPts val="1399"/>
              </a:lnSpc>
            </a:pPr>
            <a:r>
              <a:rPr lang="en-US" sz="1399">
                <a:solidFill>
                  <a:srgbClr val="FFFFFF"/>
                </a:solidFill>
                <a:latin typeface="Montserrat"/>
              </a:rPr>
              <a:t>Enumeration</a:t>
            </a:r>
          </a:p>
        </p:txBody>
      </p:sp>
      <p:sp>
        <p:nvSpPr>
          <p:cNvPr id="23" name="TextBox 23"/>
          <p:cNvSpPr txBox="1"/>
          <p:nvPr/>
        </p:nvSpPr>
        <p:spPr>
          <a:xfrm>
            <a:off x="14645896" y="723686"/>
            <a:ext cx="1549400"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Video Question</a:t>
            </a:r>
          </a:p>
        </p:txBody>
      </p:sp>
      <p:grpSp>
        <p:nvGrpSpPr>
          <p:cNvPr id="24" name="Group 24"/>
          <p:cNvGrpSpPr>
            <a:grpSpLocks noChangeAspect="1"/>
          </p:cNvGrpSpPr>
          <p:nvPr/>
        </p:nvGrpSpPr>
        <p:grpSpPr>
          <a:xfrm>
            <a:off x="10528110" y="1254876"/>
            <a:ext cx="258538" cy="258538"/>
            <a:chOff x="0" y="0"/>
            <a:chExt cx="1708150" cy="1708150"/>
          </a:xfrm>
        </p:grpSpPr>
        <p:sp>
          <p:nvSpPr>
            <p:cNvPr id="25" name="Freeform 2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zh-TW" altLang="en-US"/>
            </a:p>
          </p:txBody>
        </p:sp>
      </p:grpSp>
      <p:sp>
        <p:nvSpPr>
          <p:cNvPr id="26" name="Freeform 26"/>
          <p:cNvSpPr/>
          <p:nvPr/>
        </p:nvSpPr>
        <p:spPr>
          <a:xfrm>
            <a:off x="8739444" y="2089562"/>
            <a:ext cx="7249700" cy="8197438"/>
          </a:xfrm>
          <a:custGeom>
            <a:avLst/>
            <a:gdLst/>
            <a:ahLst/>
            <a:cxnLst/>
            <a:rect l="l" t="t" r="r" b="b"/>
            <a:pathLst>
              <a:path w="7249700" h="8197438">
                <a:moveTo>
                  <a:pt x="0" y="0"/>
                </a:moveTo>
                <a:lnTo>
                  <a:pt x="7249700" y="0"/>
                </a:lnTo>
                <a:lnTo>
                  <a:pt x="7249700" y="8197438"/>
                </a:lnTo>
                <a:lnTo>
                  <a:pt x="0" y="8197438"/>
                </a:lnTo>
                <a:lnTo>
                  <a:pt x="0" y="0"/>
                </a:lnTo>
                <a:close/>
              </a:path>
            </a:pathLst>
          </a:custGeom>
          <a:blipFill>
            <a:blip r:embed="rId4"/>
            <a:stretch>
              <a:fillRect b="-61531"/>
            </a:stretch>
          </a:blipFill>
        </p:spPr>
        <p:txBody>
          <a:bodyPr/>
          <a:lstStyle/>
          <a:p>
            <a:endParaRPr lang="zh-TW"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15B5B"/>
        </a:solidFill>
        <a:effectLst/>
      </p:bgPr>
    </p:bg>
    <p:spTree>
      <p:nvGrpSpPr>
        <p:cNvPr id="1" name=""/>
        <p:cNvGrpSpPr/>
        <p:nvPr/>
      </p:nvGrpSpPr>
      <p:grpSpPr>
        <a:xfrm>
          <a:off x="0" y="0"/>
          <a:ext cx="0" cy="0"/>
          <a:chOff x="0" y="0"/>
          <a:chExt cx="0" cy="0"/>
        </a:xfrm>
      </p:grpSpPr>
      <p:grpSp>
        <p:nvGrpSpPr>
          <p:cNvPr id="2" name="Group 2"/>
          <p:cNvGrpSpPr/>
          <p:nvPr/>
        </p:nvGrpSpPr>
        <p:grpSpPr>
          <a:xfrm>
            <a:off x="8739444" y="1065163"/>
            <a:ext cx="8566686" cy="8566686"/>
            <a:chOff x="0" y="0"/>
            <a:chExt cx="11422248" cy="11422248"/>
          </a:xfrm>
        </p:grpSpPr>
        <p:grpSp>
          <p:nvGrpSpPr>
            <p:cNvPr id="3" name="Group 3"/>
            <p:cNvGrpSpPr/>
            <p:nvPr/>
          </p:nvGrpSpPr>
          <p:grpSpPr>
            <a:xfrm>
              <a:off x="0" y="0"/>
              <a:ext cx="11422248" cy="1142224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7" name="Freeform 7"/>
          <p:cNvSpPr/>
          <p:nvPr/>
        </p:nvSpPr>
        <p:spPr>
          <a:xfrm>
            <a:off x="8224440" y="2340343"/>
            <a:ext cx="7760625" cy="7946657"/>
          </a:xfrm>
          <a:custGeom>
            <a:avLst/>
            <a:gdLst/>
            <a:ahLst/>
            <a:cxnLst/>
            <a:rect l="l" t="t" r="r" b="b"/>
            <a:pathLst>
              <a:path w="7760625" h="7946657">
                <a:moveTo>
                  <a:pt x="0" y="0"/>
                </a:moveTo>
                <a:lnTo>
                  <a:pt x="7760625" y="0"/>
                </a:lnTo>
                <a:lnTo>
                  <a:pt x="7760625" y="7946657"/>
                </a:lnTo>
                <a:lnTo>
                  <a:pt x="0" y="7946657"/>
                </a:lnTo>
                <a:lnTo>
                  <a:pt x="0" y="0"/>
                </a:lnTo>
                <a:close/>
              </a:path>
            </a:pathLst>
          </a:custGeom>
          <a:blipFill>
            <a:blip r:embed="rId2"/>
            <a:stretch>
              <a:fillRect b="-55631"/>
            </a:stretch>
          </a:blipFill>
        </p:spPr>
        <p:txBody>
          <a:bodyPr/>
          <a:lstStyle/>
          <a:p>
            <a:endParaRPr lang="zh-TW" altLang="en-US"/>
          </a:p>
        </p:txBody>
      </p:sp>
      <p:sp>
        <p:nvSpPr>
          <p:cNvPr id="8" name="Freeform 8"/>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9" name="AutoShape 9"/>
          <p:cNvSpPr/>
          <p:nvPr/>
        </p:nvSpPr>
        <p:spPr>
          <a:xfrm>
            <a:off x="627024" y="1374620"/>
            <a:ext cx="17033005" cy="9525"/>
          </a:xfrm>
          <a:prstGeom prst="rect">
            <a:avLst/>
          </a:prstGeom>
          <a:solidFill>
            <a:srgbClr val="FFFFFF">
              <a:alpha val="19608"/>
            </a:srgbClr>
          </a:solidFill>
        </p:spPr>
        <p:txBody>
          <a:bodyPr/>
          <a:lstStyle/>
          <a:p>
            <a:endParaRPr lang="zh-TW" altLang="en-US"/>
          </a:p>
        </p:txBody>
      </p:sp>
      <p:grpSp>
        <p:nvGrpSpPr>
          <p:cNvPr id="10" name="Group 10"/>
          <p:cNvGrpSpPr/>
          <p:nvPr/>
        </p:nvGrpSpPr>
        <p:grpSpPr>
          <a:xfrm>
            <a:off x="14983313" y="9421117"/>
            <a:ext cx="2676716" cy="207276"/>
            <a:chOff x="0" y="0"/>
            <a:chExt cx="3568955" cy="276368"/>
          </a:xfrm>
        </p:grpSpPr>
        <p:grpSp>
          <p:nvGrpSpPr>
            <p:cNvPr id="11" name="Group 11"/>
            <p:cNvGrpSpPr/>
            <p:nvPr/>
          </p:nvGrpSpPr>
          <p:grpSpPr>
            <a:xfrm>
              <a:off x="3301803" y="9216"/>
              <a:ext cx="267153" cy="267153"/>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3" name="TextBox 13"/>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13  </a:t>
              </a:r>
              <a:r>
                <a:rPr lang="en-US" sz="1400" spc="70">
                  <a:solidFill>
                    <a:srgbClr val="FFFFFF"/>
                  </a:solidFill>
                  <a:latin typeface="Montserrat Classic"/>
                </a:rPr>
                <a:t>/  19</a:t>
              </a:r>
            </a:p>
          </p:txBody>
        </p:sp>
      </p:grpSp>
      <p:sp>
        <p:nvSpPr>
          <p:cNvPr id="14" name="TextBox 14"/>
          <p:cNvSpPr txBox="1"/>
          <p:nvPr/>
        </p:nvSpPr>
        <p:spPr>
          <a:xfrm>
            <a:off x="627024" y="72281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Bold"/>
              </a:rPr>
              <a:t>QUIZ CATEGORIES</a:t>
            </a:r>
          </a:p>
        </p:txBody>
      </p:sp>
      <p:sp>
        <p:nvSpPr>
          <p:cNvPr id="15" name="TextBox 15"/>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2</a:t>
            </a:r>
          </a:p>
        </p:txBody>
      </p:sp>
      <p:sp>
        <p:nvSpPr>
          <p:cNvPr id="16" name="TextBox 16"/>
          <p:cNvSpPr txBox="1"/>
          <p:nvPr/>
        </p:nvSpPr>
        <p:spPr>
          <a:xfrm>
            <a:off x="3438272" y="723686"/>
            <a:ext cx="103153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Yes / No</a:t>
            </a:r>
          </a:p>
        </p:txBody>
      </p:sp>
      <p:sp>
        <p:nvSpPr>
          <p:cNvPr id="17" name="TextBox 17"/>
          <p:cNvSpPr txBox="1"/>
          <p:nvPr/>
        </p:nvSpPr>
        <p:spPr>
          <a:xfrm>
            <a:off x="7498415" y="723686"/>
            <a:ext cx="145204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Multiple Choice</a:t>
            </a:r>
          </a:p>
        </p:txBody>
      </p:sp>
      <p:sp>
        <p:nvSpPr>
          <p:cNvPr id="18" name="TextBox 18"/>
          <p:cNvSpPr txBox="1"/>
          <p:nvPr/>
        </p:nvSpPr>
        <p:spPr>
          <a:xfrm>
            <a:off x="5394614" y="723686"/>
            <a:ext cx="117899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True / False</a:t>
            </a:r>
          </a:p>
        </p:txBody>
      </p:sp>
      <p:sp>
        <p:nvSpPr>
          <p:cNvPr id="19" name="TextBox 19"/>
          <p:cNvSpPr txBox="1"/>
          <p:nvPr/>
        </p:nvSpPr>
        <p:spPr>
          <a:xfrm>
            <a:off x="9875267" y="723686"/>
            <a:ext cx="1564225"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Medium"/>
              </a:rPr>
              <a:t>Fill in the blanks</a:t>
            </a:r>
          </a:p>
        </p:txBody>
      </p:sp>
      <p:sp>
        <p:nvSpPr>
          <p:cNvPr id="20" name="TextBox 20"/>
          <p:cNvSpPr txBox="1"/>
          <p:nvPr/>
        </p:nvSpPr>
        <p:spPr>
          <a:xfrm>
            <a:off x="12364294" y="733211"/>
            <a:ext cx="1356799" cy="176955"/>
          </a:xfrm>
          <a:prstGeom prst="rect">
            <a:avLst/>
          </a:prstGeom>
        </p:spPr>
        <p:txBody>
          <a:bodyPr lIns="0" tIns="0" rIns="0" bIns="0" rtlCol="0" anchor="t">
            <a:spAutoFit/>
          </a:bodyPr>
          <a:lstStyle/>
          <a:p>
            <a:pPr algn="ctr">
              <a:lnSpc>
                <a:spcPts val="1399"/>
              </a:lnSpc>
            </a:pPr>
            <a:r>
              <a:rPr lang="en-US" sz="1399">
                <a:solidFill>
                  <a:srgbClr val="FFFFFF"/>
                </a:solidFill>
                <a:latin typeface="Montserrat"/>
              </a:rPr>
              <a:t>Enumeration</a:t>
            </a:r>
          </a:p>
        </p:txBody>
      </p:sp>
      <p:sp>
        <p:nvSpPr>
          <p:cNvPr id="21" name="TextBox 21"/>
          <p:cNvSpPr txBox="1"/>
          <p:nvPr/>
        </p:nvSpPr>
        <p:spPr>
          <a:xfrm>
            <a:off x="14645896" y="723686"/>
            <a:ext cx="1549400"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Video Question</a:t>
            </a:r>
          </a:p>
        </p:txBody>
      </p:sp>
      <p:grpSp>
        <p:nvGrpSpPr>
          <p:cNvPr id="22" name="Group 22"/>
          <p:cNvGrpSpPr>
            <a:grpSpLocks noChangeAspect="1"/>
          </p:cNvGrpSpPr>
          <p:nvPr/>
        </p:nvGrpSpPr>
        <p:grpSpPr>
          <a:xfrm>
            <a:off x="10528110" y="1254876"/>
            <a:ext cx="258538" cy="258538"/>
            <a:chOff x="0" y="0"/>
            <a:chExt cx="1708150" cy="1708150"/>
          </a:xfrm>
        </p:grpSpPr>
        <p:sp>
          <p:nvSpPr>
            <p:cNvPr id="23" name="Freeform 2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zh-TW" altLang="en-US"/>
            </a:p>
          </p:txBody>
        </p:sp>
      </p:grpSp>
      <p:grpSp>
        <p:nvGrpSpPr>
          <p:cNvPr id="24" name="Group 24"/>
          <p:cNvGrpSpPr/>
          <p:nvPr/>
        </p:nvGrpSpPr>
        <p:grpSpPr>
          <a:xfrm>
            <a:off x="1832714" y="3511308"/>
            <a:ext cx="5665702" cy="3326191"/>
            <a:chOff x="0" y="0"/>
            <a:chExt cx="7554269" cy="4434921"/>
          </a:xfrm>
        </p:grpSpPr>
        <p:sp>
          <p:nvSpPr>
            <p:cNvPr id="25" name="TextBox 25"/>
            <p:cNvSpPr txBox="1"/>
            <p:nvPr/>
          </p:nvSpPr>
          <p:spPr>
            <a:xfrm>
              <a:off x="0" y="114300"/>
              <a:ext cx="7554269" cy="2119095"/>
            </a:xfrm>
            <a:prstGeom prst="rect">
              <a:avLst/>
            </a:prstGeom>
          </p:spPr>
          <p:txBody>
            <a:bodyPr lIns="0" tIns="0" rIns="0" bIns="0" rtlCol="0" anchor="t">
              <a:spAutoFit/>
            </a:bodyPr>
            <a:lstStyle/>
            <a:p>
              <a:pPr>
                <a:lnSpc>
                  <a:spcPts val="6000"/>
                </a:lnSpc>
              </a:pPr>
              <a:r>
                <a:rPr lang="en-US" sz="6000">
                  <a:solidFill>
                    <a:srgbClr val="FFFFFF"/>
                  </a:solidFill>
                  <a:latin typeface="Fredoka Bold"/>
                </a:rPr>
                <a:t>FILL IN THE BLANKS</a:t>
              </a:r>
            </a:p>
          </p:txBody>
        </p:sp>
        <p:sp>
          <p:nvSpPr>
            <p:cNvPr id="26" name="TextBox 26"/>
            <p:cNvSpPr txBox="1"/>
            <p:nvPr/>
          </p:nvSpPr>
          <p:spPr>
            <a:xfrm>
              <a:off x="0" y="2381404"/>
              <a:ext cx="7554269" cy="2053517"/>
            </a:xfrm>
            <a:prstGeom prst="rect">
              <a:avLst/>
            </a:prstGeom>
          </p:spPr>
          <p:txBody>
            <a:bodyPr lIns="0" tIns="0" rIns="0" bIns="0" rtlCol="0" anchor="t">
              <a:spAutoFit/>
            </a:bodyPr>
            <a:lstStyle/>
            <a:p>
              <a:pPr>
                <a:lnSpc>
                  <a:spcPts val="4200"/>
                </a:lnSpc>
              </a:pPr>
              <a:r>
                <a:rPr lang="en-US" sz="2800" spc="28">
                  <a:solidFill>
                    <a:srgbClr val="FFFFFF"/>
                  </a:solidFill>
                  <a:latin typeface="Montserrat"/>
                </a:rPr>
                <a:t>Principal means primary or first. Principle means a belief or a rule.</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BD49"/>
        </a:solidFill>
        <a:effectLst/>
      </p:bgPr>
    </p:bg>
    <p:spTree>
      <p:nvGrpSpPr>
        <p:cNvPr id="1" name=""/>
        <p:cNvGrpSpPr/>
        <p:nvPr/>
      </p:nvGrpSpPr>
      <p:grpSpPr>
        <a:xfrm>
          <a:off x="0" y="0"/>
          <a:ext cx="0" cy="0"/>
          <a:chOff x="0" y="0"/>
          <a:chExt cx="0" cy="0"/>
        </a:xfrm>
      </p:grpSpPr>
      <p:grpSp>
        <p:nvGrpSpPr>
          <p:cNvPr id="2" name="Group 2"/>
          <p:cNvGrpSpPr/>
          <p:nvPr/>
        </p:nvGrpSpPr>
        <p:grpSpPr>
          <a:xfrm>
            <a:off x="577314" y="1065163"/>
            <a:ext cx="8566686" cy="8566686"/>
            <a:chOff x="0" y="0"/>
            <a:chExt cx="11422248" cy="11422248"/>
          </a:xfrm>
        </p:grpSpPr>
        <p:grpSp>
          <p:nvGrpSpPr>
            <p:cNvPr id="3" name="Group 3"/>
            <p:cNvGrpSpPr/>
            <p:nvPr/>
          </p:nvGrpSpPr>
          <p:grpSpPr>
            <a:xfrm>
              <a:off x="0" y="0"/>
              <a:ext cx="11422248" cy="1142224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zh-TW" altLang="en-US"/>
              </a:p>
            </p:txBody>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zh-TW" altLang="en-US"/>
              </a:p>
            </p:txBody>
          </p:sp>
        </p:grpSp>
      </p:grpSp>
      <p:sp>
        <p:nvSpPr>
          <p:cNvPr id="7" name="Freeform 7"/>
          <p:cNvSpPr/>
          <p:nvPr/>
        </p:nvSpPr>
        <p:spPr>
          <a:xfrm>
            <a:off x="-192008" y="1028700"/>
            <a:ext cx="11066284" cy="9477172"/>
          </a:xfrm>
          <a:custGeom>
            <a:avLst/>
            <a:gdLst/>
            <a:ahLst/>
            <a:cxnLst/>
            <a:rect l="l" t="t" r="r" b="b"/>
            <a:pathLst>
              <a:path w="11066284" h="9477172">
                <a:moveTo>
                  <a:pt x="0" y="0"/>
                </a:moveTo>
                <a:lnTo>
                  <a:pt x="11066285" y="0"/>
                </a:lnTo>
                <a:lnTo>
                  <a:pt x="11066285" y="9477172"/>
                </a:lnTo>
                <a:lnTo>
                  <a:pt x="0" y="9477172"/>
                </a:lnTo>
                <a:lnTo>
                  <a:pt x="0" y="0"/>
                </a:lnTo>
                <a:close/>
              </a:path>
            </a:pathLst>
          </a:custGeom>
          <a:blipFill>
            <a:blip r:embed="rId2"/>
            <a:stretch>
              <a:fillRect l="-5844" b="-20502"/>
            </a:stretch>
          </a:blipFill>
        </p:spPr>
        <p:txBody>
          <a:bodyPr/>
          <a:lstStyle/>
          <a:p>
            <a:endParaRPr lang="zh-TW" altLang="en-US"/>
          </a:p>
        </p:txBody>
      </p:sp>
      <p:grpSp>
        <p:nvGrpSpPr>
          <p:cNvPr id="8" name="Group 8"/>
          <p:cNvGrpSpPr/>
          <p:nvPr/>
        </p:nvGrpSpPr>
        <p:grpSpPr>
          <a:xfrm>
            <a:off x="11924685" y="4158813"/>
            <a:ext cx="4740441" cy="1969373"/>
            <a:chOff x="0" y="0"/>
            <a:chExt cx="6320588" cy="2625831"/>
          </a:xfrm>
        </p:grpSpPr>
        <p:sp>
          <p:nvSpPr>
            <p:cNvPr id="9" name="TextBox 9"/>
            <p:cNvSpPr txBox="1"/>
            <p:nvPr/>
          </p:nvSpPr>
          <p:spPr>
            <a:xfrm>
              <a:off x="0" y="-171450"/>
              <a:ext cx="6320588" cy="1990084"/>
            </a:xfrm>
            <a:prstGeom prst="rect">
              <a:avLst/>
            </a:prstGeom>
          </p:spPr>
          <p:txBody>
            <a:bodyPr lIns="0" tIns="0" rIns="0" bIns="0" rtlCol="0" anchor="t">
              <a:spAutoFit/>
            </a:bodyPr>
            <a:lstStyle/>
            <a:p>
              <a:pPr>
                <a:lnSpc>
                  <a:spcPts val="12600"/>
                </a:lnSpc>
              </a:pPr>
              <a:r>
                <a:rPr lang="en-US" sz="9000">
                  <a:solidFill>
                    <a:srgbClr val="FFFFFF"/>
                  </a:solidFill>
                  <a:latin typeface="Fredoka Bold"/>
                </a:rPr>
                <a:t>PART 3</a:t>
              </a:r>
            </a:p>
          </p:txBody>
        </p:sp>
        <p:sp>
          <p:nvSpPr>
            <p:cNvPr id="10" name="TextBox 10"/>
            <p:cNvSpPr txBox="1"/>
            <p:nvPr/>
          </p:nvSpPr>
          <p:spPr>
            <a:xfrm>
              <a:off x="0" y="1896577"/>
              <a:ext cx="6320588" cy="729254"/>
            </a:xfrm>
            <a:prstGeom prst="rect">
              <a:avLst/>
            </a:prstGeom>
          </p:spPr>
          <p:txBody>
            <a:bodyPr lIns="0" tIns="0" rIns="0" bIns="0" rtlCol="0" anchor="t">
              <a:spAutoFit/>
            </a:bodyPr>
            <a:lstStyle/>
            <a:p>
              <a:pPr>
                <a:lnSpc>
                  <a:spcPts val="4243"/>
                </a:lnSpc>
              </a:pPr>
              <a:r>
                <a:rPr lang="en-US" sz="3689">
                  <a:solidFill>
                    <a:srgbClr val="FFFFFF"/>
                  </a:solidFill>
                  <a:latin typeface="Montserrat"/>
                </a:rPr>
                <a:t>Difficult Round</a:t>
              </a:r>
            </a:p>
          </p:txBody>
        </p:sp>
      </p:grpSp>
      <p:sp>
        <p:nvSpPr>
          <p:cNvPr id="11" name="Freeform 11"/>
          <p:cNvSpPr/>
          <p:nvPr/>
        </p:nvSpPr>
        <p:spPr>
          <a:xfrm rot="1398259">
            <a:off x="1216959" y="-532201"/>
            <a:ext cx="1637940" cy="1289505"/>
          </a:xfrm>
          <a:custGeom>
            <a:avLst/>
            <a:gdLst/>
            <a:ahLst/>
            <a:cxnLst/>
            <a:rect l="l" t="t" r="r" b="b"/>
            <a:pathLst>
              <a:path w="1637940" h="1289505">
                <a:moveTo>
                  <a:pt x="0" y="0"/>
                </a:moveTo>
                <a:lnTo>
                  <a:pt x="1637940" y="0"/>
                </a:lnTo>
                <a:lnTo>
                  <a:pt x="1637940" y="1289505"/>
                </a:lnTo>
                <a:lnTo>
                  <a:pt x="0" y="1289505"/>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2" name="Freeform 12"/>
          <p:cNvSpPr/>
          <p:nvPr/>
        </p:nvSpPr>
        <p:spPr>
          <a:xfrm rot="-1288589">
            <a:off x="9448234" y="2846809"/>
            <a:ext cx="1181173" cy="1561648"/>
          </a:xfrm>
          <a:custGeom>
            <a:avLst/>
            <a:gdLst/>
            <a:ahLst/>
            <a:cxnLst/>
            <a:rect l="l" t="t" r="r" b="b"/>
            <a:pathLst>
              <a:path w="1181173" h="1561648">
                <a:moveTo>
                  <a:pt x="0" y="0"/>
                </a:moveTo>
                <a:lnTo>
                  <a:pt x="1181174" y="0"/>
                </a:lnTo>
                <a:lnTo>
                  <a:pt x="1181174" y="1561647"/>
                </a:lnTo>
                <a:lnTo>
                  <a:pt x="0" y="1561647"/>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3" name="Freeform 13"/>
          <p:cNvSpPr/>
          <p:nvPr/>
        </p:nvSpPr>
        <p:spPr>
          <a:xfrm>
            <a:off x="7420000" y="4711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4" name="Freeform 14"/>
          <p:cNvSpPr/>
          <p:nvPr/>
        </p:nvSpPr>
        <p:spPr>
          <a:xfrm>
            <a:off x="-407614" y="2927013"/>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TW"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7D85DF"/>
        </a:solidFill>
        <a:effectLst/>
      </p:bgPr>
    </p:bg>
    <p:spTree>
      <p:nvGrpSpPr>
        <p:cNvPr id="1" name=""/>
        <p:cNvGrpSpPr/>
        <p:nvPr/>
      </p:nvGrpSpPr>
      <p:grpSpPr>
        <a:xfrm>
          <a:off x="0" y="0"/>
          <a:ext cx="0" cy="0"/>
          <a:chOff x="0" y="0"/>
          <a:chExt cx="0" cy="0"/>
        </a:xfrm>
      </p:grpSpPr>
      <p:grpSp>
        <p:nvGrpSpPr>
          <p:cNvPr id="2" name="Group 2"/>
          <p:cNvGrpSpPr/>
          <p:nvPr/>
        </p:nvGrpSpPr>
        <p:grpSpPr>
          <a:xfrm>
            <a:off x="2334159" y="5778257"/>
            <a:ext cx="2717968" cy="1206158"/>
            <a:chOff x="0" y="0"/>
            <a:chExt cx="6726010" cy="2984815"/>
          </a:xfrm>
        </p:grpSpPr>
        <p:sp>
          <p:nvSpPr>
            <p:cNvPr id="3" name="Freeform 3"/>
            <p:cNvSpPr/>
            <p:nvPr/>
          </p:nvSpPr>
          <p:spPr>
            <a:xfrm>
              <a:off x="0" y="0"/>
              <a:ext cx="6726010" cy="2984815"/>
            </a:xfrm>
            <a:custGeom>
              <a:avLst/>
              <a:gdLst/>
              <a:ahLst/>
              <a:cxnLst/>
              <a:rect l="l" t="t" r="r" b="b"/>
              <a:pathLst>
                <a:path w="6726010" h="2984815">
                  <a:moveTo>
                    <a:pt x="0" y="0"/>
                  </a:moveTo>
                  <a:lnTo>
                    <a:pt x="0" y="2984815"/>
                  </a:lnTo>
                  <a:lnTo>
                    <a:pt x="6726010" y="2984815"/>
                  </a:lnTo>
                  <a:lnTo>
                    <a:pt x="6726010" y="0"/>
                  </a:lnTo>
                  <a:lnTo>
                    <a:pt x="0" y="0"/>
                  </a:lnTo>
                  <a:close/>
                  <a:moveTo>
                    <a:pt x="6665050" y="2923855"/>
                  </a:moveTo>
                  <a:lnTo>
                    <a:pt x="59690" y="2923855"/>
                  </a:lnTo>
                  <a:lnTo>
                    <a:pt x="59690" y="59690"/>
                  </a:lnTo>
                  <a:lnTo>
                    <a:pt x="6665050" y="59690"/>
                  </a:lnTo>
                  <a:lnTo>
                    <a:pt x="6665050" y="2923855"/>
                  </a:lnTo>
                  <a:close/>
                </a:path>
              </a:pathLst>
            </a:custGeom>
            <a:solidFill>
              <a:srgbClr val="FFFFFF"/>
            </a:solidFill>
          </p:spPr>
          <p:txBody>
            <a:bodyPr/>
            <a:lstStyle/>
            <a:p>
              <a:endParaRPr lang="zh-TW" altLang="en-US"/>
            </a:p>
          </p:txBody>
        </p:sp>
      </p:grpSp>
      <p:grpSp>
        <p:nvGrpSpPr>
          <p:cNvPr id="4" name="Group 4"/>
          <p:cNvGrpSpPr/>
          <p:nvPr/>
        </p:nvGrpSpPr>
        <p:grpSpPr>
          <a:xfrm>
            <a:off x="9577255" y="5778257"/>
            <a:ext cx="2717968" cy="1206158"/>
            <a:chOff x="0" y="0"/>
            <a:chExt cx="6726010" cy="2984815"/>
          </a:xfrm>
        </p:grpSpPr>
        <p:sp>
          <p:nvSpPr>
            <p:cNvPr id="5" name="Freeform 5"/>
            <p:cNvSpPr/>
            <p:nvPr/>
          </p:nvSpPr>
          <p:spPr>
            <a:xfrm>
              <a:off x="0" y="0"/>
              <a:ext cx="6726010" cy="2984815"/>
            </a:xfrm>
            <a:custGeom>
              <a:avLst/>
              <a:gdLst/>
              <a:ahLst/>
              <a:cxnLst/>
              <a:rect l="l" t="t" r="r" b="b"/>
              <a:pathLst>
                <a:path w="6726010" h="2984815">
                  <a:moveTo>
                    <a:pt x="0" y="0"/>
                  </a:moveTo>
                  <a:lnTo>
                    <a:pt x="0" y="2984815"/>
                  </a:lnTo>
                  <a:lnTo>
                    <a:pt x="6726010" y="2984815"/>
                  </a:lnTo>
                  <a:lnTo>
                    <a:pt x="6726010" y="0"/>
                  </a:lnTo>
                  <a:lnTo>
                    <a:pt x="0" y="0"/>
                  </a:lnTo>
                  <a:close/>
                  <a:moveTo>
                    <a:pt x="6665050" y="2923855"/>
                  </a:moveTo>
                  <a:lnTo>
                    <a:pt x="59690" y="2923855"/>
                  </a:lnTo>
                  <a:lnTo>
                    <a:pt x="59690" y="59690"/>
                  </a:lnTo>
                  <a:lnTo>
                    <a:pt x="6665050" y="59690"/>
                  </a:lnTo>
                  <a:lnTo>
                    <a:pt x="6665050" y="2923855"/>
                  </a:lnTo>
                  <a:close/>
                </a:path>
              </a:pathLst>
            </a:custGeom>
            <a:solidFill>
              <a:srgbClr val="FFFFFF"/>
            </a:solidFill>
          </p:spPr>
          <p:txBody>
            <a:bodyPr/>
            <a:lstStyle/>
            <a:p>
              <a:endParaRPr lang="zh-TW" altLang="en-US"/>
            </a:p>
          </p:txBody>
        </p:sp>
      </p:grpSp>
      <p:grpSp>
        <p:nvGrpSpPr>
          <p:cNvPr id="6" name="Group 6"/>
          <p:cNvGrpSpPr/>
          <p:nvPr/>
        </p:nvGrpSpPr>
        <p:grpSpPr>
          <a:xfrm>
            <a:off x="5992777" y="5778257"/>
            <a:ext cx="2717968" cy="1206158"/>
            <a:chOff x="0" y="0"/>
            <a:chExt cx="6726010" cy="2984815"/>
          </a:xfrm>
        </p:grpSpPr>
        <p:sp>
          <p:nvSpPr>
            <p:cNvPr id="7" name="Freeform 7"/>
            <p:cNvSpPr/>
            <p:nvPr/>
          </p:nvSpPr>
          <p:spPr>
            <a:xfrm>
              <a:off x="0" y="0"/>
              <a:ext cx="6726010" cy="2984815"/>
            </a:xfrm>
            <a:custGeom>
              <a:avLst/>
              <a:gdLst/>
              <a:ahLst/>
              <a:cxnLst/>
              <a:rect l="l" t="t" r="r" b="b"/>
              <a:pathLst>
                <a:path w="6726010" h="2984815">
                  <a:moveTo>
                    <a:pt x="0" y="0"/>
                  </a:moveTo>
                  <a:lnTo>
                    <a:pt x="0" y="2984815"/>
                  </a:lnTo>
                  <a:lnTo>
                    <a:pt x="6726010" y="2984815"/>
                  </a:lnTo>
                  <a:lnTo>
                    <a:pt x="6726010" y="0"/>
                  </a:lnTo>
                  <a:lnTo>
                    <a:pt x="0" y="0"/>
                  </a:lnTo>
                  <a:close/>
                  <a:moveTo>
                    <a:pt x="6665050" y="2923855"/>
                  </a:moveTo>
                  <a:lnTo>
                    <a:pt x="59690" y="2923855"/>
                  </a:lnTo>
                  <a:lnTo>
                    <a:pt x="59690" y="59690"/>
                  </a:lnTo>
                  <a:lnTo>
                    <a:pt x="6665050" y="59690"/>
                  </a:lnTo>
                  <a:lnTo>
                    <a:pt x="6665050" y="2923855"/>
                  </a:lnTo>
                  <a:close/>
                </a:path>
              </a:pathLst>
            </a:custGeom>
            <a:solidFill>
              <a:srgbClr val="FFFFFF"/>
            </a:solidFill>
          </p:spPr>
          <p:txBody>
            <a:bodyPr/>
            <a:lstStyle/>
            <a:p>
              <a:endParaRPr lang="zh-TW" altLang="en-US"/>
            </a:p>
          </p:txBody>
        </p:sp>
      </p:grpSp>
      <p:grpSp>
        <p:nvGrpSpPr>
          <p:cNvPr id="8" name="Group 8"/>
          <p:cNvGrpSpPr/>
          <p:nvPr/>
        </p:nvGrpSpPr>
        <p:grpSpPr>
          <a:xfrm>
            <a:off x="13235873" y="5778257"/>
            <a:ext cx="2717968" cy="1206158"/>
            <a:chOff x="0" y="0"/>
            <a:chExt cx="6726010" cy="2984815"/>
          </a:xfrm>
        </p:grpSpPr>
        <p:sp>
          <p:nvSpPr>
            <p:cNvPr id="9" name="Freeform 9"/>
            <p:cNvSpPr/>
            <p:nvPr/>
          </p:nvSpPr>
          <p:spPr>
            <a:xfrm>
              <a:off x="0" y="0"/>
              <a:ext cx="6726010" cy="2984815"/>
            </a:xfrm>
            <a:custGeom>
              <a:avLst/>
              <a:gdLst/>
              <a:ahLst/>
              <a:cxnLst/>
              <a:rect l="l" t="t" r="r" b="b"/>
              <a:pathLst>
                <a:path w="6726010" h="2984815">
                  <a:moveTo>
                    <a:pt x="0" y="0"/>
                  </a:moveTo>
                  <a:lnTo>
                    <a:pt x="0" y="2984815"/>
                  </a:lnTo>
                  <a:lnTo>
                    <a:pt x="6726010" y="2984815"/>
                  </a:lnTo>
                  <a:lnTo>
                    <a:pt x="6726010" y="0"/>
                  </a:lnTo>
                  <a:lnTo>
                    <a:pt x="0" y="0"/>
                  </a:lnTo>
                  <a:close/>
                  <a:moveTo>
                    <a:pt x="6665050" y="2923855"/>
                  </a:moveTo>
                  <a:lnTo>
                    <a:pt x="59690" y="2923855"/>
                  </a:lnTo>
                  <a:lnTo>
                    <a:pt x="59690" y="59690"/>
                  </a:lnTo>
                  <a:lnTo>
                    <a:pt x="6665050" y="59690"/>
                  </a:lnTo>
                  <a:lnTo>
                    <a:pt x="6665050" y="2923855"/>
                  </a:lnTo>
                  <a:close/>
                </a:path>
              </a:pathLst>
            </a:custGeom>
            <a:solidFill>
              <a:srgbClr val="FFFFFF"/>
            </a:solidFill>
          </p:spPr>
          <p:txBody>
            <a:bodyPr/>
            <a:lstStyle/>
            <a:p>
              <a:endParaRPr lang="zh-TW" altLang="en-US"/>
            </a:p>
          </p:txBody>
        </p:sp>
      </p:grpSp>
      <p:grpSp>
        <p:nvGrpSpPr>
          <p:cNvPr id="10" name="Group 10"/>
          <p:cNvGrpSpPr/>
          <p:nvPr/>
        </p:nvGrpSpPr>
        <p:grpSpPr>
          <a:xfrm>
            <a:off x="2974255" y="3302585"/>
            <a:ext cx="12339490" cy="1526947"/>
            <a:chOff x="0" y="0"/>
            <a:chExt cx="16452654" cy="2035929"/>
          </a:xfrm>
        </p:grpSpPr>
        <p:sp>
          <p:nvSpPr>
            <p:cNvPr id="11" name="TextBox 11"/>
            <p:cNvSpPr txBox="1"/>
            <p:nvPr/>
          </p:nvSpPr>
          <p:spPr>
            <a:xfrm>
              <a:off x="0" y="-114300"/>
              <a:ext cx="16452654" cy="1327515"/>
            </a:xfrm>
            <a:prstGeom prst="rect">
              <a:avLst/>
            </a:prstGeom>
          </p:spPr>
          <p:txBody>
            <a:bodyPr lIns="0" tIns="0" rIns="0" bIns="0" rtlCol="0" anchor="t">
              <a:spAutoFit/>
            </a:bodyPr>
            <a:lstStyle/>
            <a:p>
              <a:pPr algn="ctr">
                <a:lnSpc>
                  <a:spcPts val="8400"/>
                </a:lnSpc>
              </a:pPr>
              <a:r>
                <a:rPr lang="en-US" sz="6000">
                  <a:solidFill>
                    <a:srgbClr val="FFFFFF"/>
                  </a:solidFill>
                  <a:latin typeface="Fredoka Bold"/>
                </a:rPr>
                <a:t>ENUMERATION</a:t>
              </a:r>
            </a:p>
          </p:txBody>
        </p:sp>
        <p:sp>
          <p:nvSpPr>
            <p:cNvPr id="12" name="TextBox 12"/>
            <p:cNvSpPr txBox="1"/>
            <p:nvPr/>
          </p:nvSpPr>
          <p:spPr>
            <a:xfrm>
              <a:off x="0" y="1289415"/>
              <a:ext cx="16452654" cy="746514"/>
            </a:xfrm>
            <a:prstGeom prst="rect">
              <a:avLst/>
            </a:prstGeom>
          </p:spPr>
          <p:txBody>
            <a:bodyPr lIns="0" tIns="0" rIns="0" bIns="0" rtlCol="0" anchor="t">
              <a:spAutoFit/>
            </a:bodyPr>
            <a:lstStyle/>
            <a:p>
              <a:pPr algn="ctr">
                <a:lnSpc>
                  <a:spcPts val="4550"/>
                </a:lnSpc>
              </a:pPr>
              <a:r>
                <a:rPr lang="en-US" sz="3500" spc="35">
                  <a:solidFill>
                    <a:srgbClr val="FFFFFF"/>
                  </a:solidFill>
                  <a:latin typeface="Montserrat"/>
                </a:rPr>
                <a:t>List the four main branches of science.</a:t>
              </a:r>
            </a:p>
          </p:txBody>
        </p:sp>
      </p:grpSp>
      <p:sp>
        <p:nvSpPr>
          <p:cNvPr id="13" name="Freeform 13"/>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4" name="AutoShape 14"/>
          <p:cNvSpPr/>
          <p:nvPr/>
        </p:nvSpPr>
        <p:spPr>
          <a:xfrm>
            <a:off x="627024" y="1374620"/>
            <a:ext cx="17033005" cy="9525"/>
          </a:xfrm>
          <a:prstGeom prst="rect">
            <a:avLst/>
          </a:prstGeom>
          <a:solidFill>
            <a:srgbClr val="FFFFFF">
              <a:alpha val="19608"/>
            </a:srgbClr>
          </a:solidFill>
        </p:spPr>
        <p:txBody>
          <a:bodyPr/>
          <a:lstStyle/>
          <a:p>
            <a:endParaRPr lang="zh-TW" altLang="en-US"/>
          </a:p>
        </p:txBody>
      </p:sp>
      <p:grpSp>
        <p:nvGrpSpPr>
          <p:cNvPr id="15" name="Group 15"/>
          <p:cNvGrpSpPr/>
          <p:nvPr/>
        </p:nvGrpSpPr>
        <p:grpSpPr>
          <a:xfrm>
            <a:off x="14983313" y="9421117"/>
            <a:ext cx="2676716" cy="207276"/>
            <a:chOff x="0" y="0"/>
            <a:chExt cx="3568955" cy="276368"/>
          </a:xfrm>
        </p:grpSpPr>
        <p:grpSp>
          <p:nvGrpSpPr>
            <p:cNvPr id="16" name="Group 16"/>
            <p:cNvGrpSpPr/>
            <p:nvPr/>
          </p:nvGrpSpPr>
          <p:grpSpPr>
            <a:xfrm>
              <a:off x="3301803" y="9216"/>
              <a:ext cx="267153" cy="267153"/>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8" name="TextBox 18"/>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15  </a:t>
              </a:r>
              <a:r>
                <a:rPr lang="en-US" sz="1400" spc="70">
                  <a:solidFill>
                    <a:srgbClr val="FFFFFF"/>
                  </a:solidFill>
                  <a:latin typeface="Montserrat Classic"/>
                </a:rPr>
                <a:t>/  19</a:t>
              </a:r>
            </a:p>
          </p:txBody>
        </p:sp>
      </p:grpSp>
      <p:sp>
        <p:nvSpPr>
          <p:cNvPr id="19" name="TextBox 19"/>
          <p:cNvSpPr txBox="1"/>
          <p:nvPr/>
        </p:nvSpPr>
        <p:spPr>
          <a:xfrm>
            <a:off x="627024" y="72281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Bold"/>
              </a:rPr>
              <a:t>QUIZ CATEGORIES</a:t>
            </a:r>
          </a:p>
        </p:txBody>
      </p:sp>
      <p:sp>
        <p:nvSpPr>
          <p:cNvPr id="20" name="TextBox 20"/>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3</a:t>
            </a:r>
          </a:p>
        </p:txBody>
      </p:sp>
      <p:sp>
        <p:nvSpPr>
          <p:cNvPr id="21" name="TextBox 21"/>
          <p:cNvSpPr txBox="1"/>
          <p:nvPr/>
        </p:nvSpPr>
        <p:spPr>
          <a:xfrm>
            <a:off x="3438272" y="723686"/>
            <a:ext cx="103153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Yes / No</a:t>
            </a:r>
          </a:p>
        </p:txBody>
      </p:sp>
      <p:sp>
        <p:nvSpPr>
          <p:cNvPr id="22" name="TextBox 22"/>
          <p:cNvSpPr txBox="1"/>
          <p:nvPr/>
        </p:nvSpPr>
        <p:spPr>
          <a:xfrm>
            <a:off x="7498415" y="723686"/>
            <a:ext cx="145204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Multiple Choice</a:t>
            </a:r>
          </a:p>
        </p:txBody>
      </p:sp>
      <p:sp>
        <p:nvSpPr>
          <p:cNvPr id="23" name="TextBox 23"/>
          <p:cNvSpPr txBox="1"/>
          <p:nvPr/>
        </p:nvSpPr>
        <p:spPr>
          <a:xfrm>
            <a:off x="5394614" y="723686"/>
            <a:ext cx="117899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True / False</a:t>
            </a:r>
          </a:p>
        </p:txBody>
      </p:sp>
      <p:sp>
        <p:nvSpPr>
          <p:cNvPr id="24" name="TextBox 24"/>
          <p:cNvSpPr txBox="1"/>
          <p:nvPr/>
        </p:nvSpPr>
        <p:spPr>
          <a:xfrm>
            <a:off x="9875267" y="723686"/>
            <a:ext cx="1564225"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Medium"/>
              </a:rPr>
              <a:t>Fill in the blanks</a:t>
            </a:r>
          </a:p>
        </p:txBody>
      </p:sp>
      <p:sp>
        <p:nvSpPr>
          <p:cNvPr id="25" name="TextBox 25"/>
          <p:cNvSpPr txBox="1"/>
          <p:nvPr/>
        </p:nvSpPr>
        <p:spPr>
          <a:xfrm>
            <a:off x="12364294" y="733211"/>
            <a:ext cx="1356799" cy="176955"/>
          </a:xfrm>
          <a:prstGeom prst="rect">
            <a:avLst/>
          </a:prstGeom>
        </p:spPr>
        <p:txBody>
          <a:bodyPr lIns="0" tIns="0" rIns="0" bIns="0" rtlCol="0" anchor="t">
            <a:spAutoFit/>
          </a:bodyPr>
          <a:lstStyle/>
          <a:p>
            <a:pPr algn="ctr">
              <a:lnSpc>
                <a:spcPts val="1399"/>
              </a:lnSpc>
            </a:pPr>
            <a:r>
              <a:rPr lang="en-US" sz="1399">
                <a:solidFill>
                  <a:srgbClr val="FFFFFF"/>
                </a:solidFill>
                <a:latin typeface="Montserrat"/>
              </a:rPr>
              <a:t>Enumeration</a:t>
            </a:r>
          </a:p>
        </p:txBody>
      </p:sp>
      <p:sp>
        <p:nvSpPr>
          <p:cNvPr id="26" name="TextBox 26"/>
          <p:cNvSpPr txBox="1"/>
          <p:nvPr/>
        </p:nvSpPr>
        <p:spPr>
          <a:xfrm>
            <a:off x="14645896" y="723686"/>
            <a:ext cx="1549400"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Video Question</a:t>
            </a:r>
          </a:p>
        </p:txBody>
      </p:sp>
      <p:grpSp>
        <p:nvGrpSpPr>
          <p:cNvPr id="27" name="Group 27"/>
          <p:cNvGrpSpPr>
            <a:grpSpLocks noChangeAspect="1"/>
          </p:cNvGrpSpPr>
          <p:nvPr/>
        </p:nvGrpSpPr>
        <p:grpSpPr>
          <a:xfrm>
            <a:off x="12913425" y="1254876"/>
            <a:ext cx="258538" cy="258538"/>
            <a:chOff x="0" y="0"/>
            <a:chExt cx="1708150" cy="1708150"/>
          </a:xfrm>
        </p:grpSpPr>
        <p:sp>
          <p:nvSpPr>
            <p:cNvPr id="28" name="Freeform 28"/>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zh-TW" altLang="en-US"/>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D85DF"/>
        </a:solidFill>
        <a:effectLst/>
      </p:bgPr>
    </p:bg>
    <p:spTree>
      <p:nvGrpSpPr>
        <p:cNvPr id="1" name=""/>
        <p:cNvGrpSpPr/>
        <p:nvPr/>
      </p:nvGrpSpPr>
      <p:grpSpPr>
        <a:xfrm>
          <a:off x="0" y="0"/>
          <a:ext cx="0" cy="0"/>
          <a:chOff x="0" y="0"/>
          <a:chExt cx="0" cy="0"/>
        </a:xfrm>
      </p:grpSpPr>
      <p:grpSp>
        <p:nvGrpSpPr>
          <p:cNvPr id="2" name="Group 2"/>
          <p:cNvGrpSpPr/>
          <p:nvPr/>
        </p:nvGrpSpPr>
        <p:grpSpPr>
          <a:xfrm>
            <a:off x="2974255" y="3302585"/>
            <a:ext cx="12339490" cy="1526947"/>
            <a:chOff x="0" y="0"/>
            <a:chExt cx="16452654" cy="2035929"/>
          </a:xfrm>
        </p:grpSpPr>
        <p:sp>
          <p:nvSpPr>
            <p:cNvPr id="3" name="TextBox 3"/>
            <p:cNvSpPr txBox="1"/>
            <p:nvPr/>
          </p:nvSpPr>
          <p:spPr>
            <a:xfrm>
              <a:off x="0" y="-114300"/>
              <a:ext cx="16452654" cy="1327515"/>
            </a:xfrm>
            <a:prstGeom prst="rect">
              <a:avLst/>
            </a:prstGeom>
          </p:spPr>
          <p:txBody>
            <a:bodyPr lIns="0" tIns="0" rIns="0" bIns="0" rtlCol="0" anchor="t">
              <a:spAutoFit/>
            </a:bodyPr>
            <a:lstStyle/>
            <a:p>
              <a:pPr algn="ctr">
                <a:lnSpc>
                  <a:spcPts val="8400"/>
                </a:lnSpc>
              </a:pPr>
              <a:r>
                <a:rPr lang="en-US" sz="6000">
                  <a:solidFill>
                    <a:srgbClr val="FFFFFF"/>
                  </a:solidFill>
                  <a:latin typeface="Fredoka Bold"/>
                </a:rPr>
                <a:t>ENUMERATION</a:t>
              </a:r>
            </a:p>
          </p:txBody>
        </p:sp>
        <p:sp>
          <p:nvSpPr>
            <p:cNvPr id="4" name="TextBox 4"/>
            <p:cNvSpPr txBox="1"/>
            <p:nvPr/>
          </p:nvSpPr>
          <p:spPr>
            <a:xfrm>
              <a:off x="0" y="1289415"/>
              <a:ext cx="16452654" cy="746514"/>
            </a:xfrm>
            <a:prstGeom prst="rect">
              <a:avLst/>
            </a:prstGeom>
          </p:spPr>
          <p:txBody>
            <a:bodyPr lIns="0" tIns="0" rIns="0" bIns="0" rtlCol="0" anchor="t">
              <a:spAutoFit/>
            </a:bodyPr>
            <a:lstStyle/>
            <a:p>
              <a:pPr algn="ctr">
                <a:lnSpc>
                  <a:spcPts val="4550"/>
                </a:lnSpc>
              </a:pPr>
              <a:r>
                <a:rPr lang="en-US" sz="3500" spc="35">
                  <a:solidFill>
                    <a:srgbClr val="FFFFFF"/>
                  </a:solidFill>
                  <a:latin typeface="Montserrat"/>
                </a:rPr>
                <a:t>List the four main branches of science.</a:t>
              </a:r>
            </a:p>
          </p:txBody>
        </p:sp>
      </p:grpSp>
      <p:grpSp>
        <p:nvGrpSpPr>
          <p:cNvPr id="5" name="Group 5"/>
          <p:cNvGrpSpPr/>
          <p:nvPr/>
        </p:nvGrpSpPr>
        <p:grpSpPr>
          <a:xfrm>
            <a:off x="2334159" y="5778257"/>
            <a:ext cx="2717968" cy="1206158"/>
            <a:chOff x="0" y="0"/>
            <a:chExt cx="3623957" cy="1608211"/>
          </a:xfrm>
        </p:grpSpPr>
        <p:grpSp>
          <p:nvGrpSpPr>
            <p:cNvPr id="6" name="Group 6"/>
            <p:cNvGrpSpPr/>
            <p:nvPr/>
          </p:nvGrpSpPr>
          <p:grpSpPr>
            <a:xfrm>
              <a:off x="0" y="0"/>
              <a:ext cx="3623957" cy="1608211"/>
              <a:chOff x="0" y="0"/>
              <a:chExt cx="6726010" cy="2984815"/>
            </a:xfrm>
          </p:grpSpPr>
          <p:sp>
            <p:nvSpPr>
              <p:cNvPr id="7" name="Freeform 7"/>
              <p:cNvSpPr/>
              <p:nvPr/>
            </p:nvSpPr>
            <p:spPr>
              <a:xfrm>
                <a:off x="0" y="0"/>
                <a:ext cx="6726010" cy="2984815"/>
              </a:xfrm>
              <a:custGeom>
                <a:avLst/>
                <a:gdLst/>
                <a:ahLst/>
                <a:cxnLst/>
                <a:rect l="l" t="t" r="r" b="b"/>
                <a:pathLst>
                  <a:path w="6726010" h="2984815">
                    <a:moveTo>
                      <a:pt x="0" y="0"/>
                    </a:moveTo>
                    <a:lnTo>
                      <a:pt x="0" y="2984815"/>
                    </a:lnTo>
                    <a:lnTo>
                      <a:pt x="6726010" y="2984815"/>
                    </a:lnTo>
                    <a:lnTo>
                      <a:pt x="6726010" y="0"/>
                    </a:lnTo>
                    <a:lnTo>
                      <a:pt x="0" y="0"/>
                    </a:lnTo>
                    <a:close/>
                    <a:moveTo>
                      <a:pt x="6665050" y="2923855"/>
                    </a:moveTo>
                    <a:lnTo>
                      <a:pt x="59690" y="2923855"/>
                    </a:lnTo>
                    <a:lnTo>
                      <a:pt x="59690" y="59690"/>
                    </a:lnTo>
                    <a:lnTo>
                      <a:pt x="6665050" y="59690"/>
                    </a:lnTo>
                    <a:lnTo>
                      <a:pt x="6665050" y="2923855"/>
                    </a:lnTo>
                    <a:close/>
                  </a:path>
                </a:pathLst>
              </a:custGeom>
              <a:solidFill>
                <a:srgbClr val="FFFFFF"/>
              </a:solidFill>
            </p:spPr>
            <p:txBody>
              <a:bodyPr/>
              <a:lstStyle/>
              <a:p>
                <a:endParaRPr lang="zh-TW" altLang="en-US"/>
              </a:p>
            </p:txBody>
          </p:sp>
        </p:grpSp>
        <p:sp>
          <p:nvSpPr>
            <p:cNvPr id="8" name="TextBox 8"/>
            <p:cNvSpPr txBox="1"/>
            <p:nvPr/>
          </p:nvSpPr>
          <p:spPr>
            <a:xfrm>
              <a:off x="0" y="317116"/>
              <a:ext cx="3623957" cy="1055890"/>
            </a:xfrm>
            <a:prstGeom prst="rect">
              <a:avLst/>
            </a:prstGeom>
          </p:spPr>
          <p:txBody>
            <a:bodyPr lIns="0" tIns="0" rIns="0" bIns="0" rtlCol="0" anchor="t">
              <a:spAutoFit/>
            </a:bodyPr>
            <a:lstStyle/>
            <a:p>
              <a:pPr algn="ctr">
                <a:lnSpc>
                  <a:spcPts val="3080"/>
                </a:lnSpc>
              </a:pPr>
              <a:r>
                <a:rPr lang="en-US" sz="2800">
                  <a:solidFill>
                    <a:srgbClr val="FFFFFF"/>
                  </a:solidFill>
                  <a:latin typeface="Fredoka Bold"/>
                </a:rPr>
                <a:t>MATH AND LOGIC</a:t>
              </a:r>
            </a:p>
          </p:txBody>
        </p:sp>
      </p:grpSp>
      <p:grpSp>
        <p:nvGrpSpPr>
          <p:cNvPr id="9" name="Group 9"/>
          <p:cNvGrpSpPr/>
          <p:nvPr/>
        </p:nvGrpSpPr>
        <p:grpSpPr>
          <a:xfrm>
            <a:off x="9577255" y="5778257"/>
            <a:ext cx="2717968" cy="1206158"/>
            <a:chOff x="0" y="0"/>
            <a:chExt cx="3623957" cy="1608211"/>
          </a:xfrm>
        </p:grpSpPr>
        <p:grpSp>
          <p:nvGrpSpPr>
            <p:cNvPr id="10" name="Group 10"/>
            <p:cNvGrpSpPr/>
            <p:nvPr/>
          </p:nvGrpSpPr>
          <p:grpSpPr>
            <a:xfrm>
              <a:off x="0" y="0"/>
              <a:ext cx="3623957" cy="1608211"/>
              <a:chOff x="0" y="0"/>
              <a:chExt cx="6726010" cy="2984815"/>
            </a:xfrm>
          </p:grpSpPr>
          <p:sp>
            <p:nvSpPr>
              <p:cNvPr id="11" name="Freeform 11"/>
              <p:cNvSpPr/>
              <p:nvPr/>
            </p:nvSpPr>
            <p:spPr>
              <a:xfrm>
                <a:off x="0" y="0"/>
                <a:ext cx="6726010" cy="2984815"/>
              </a:xfrm>
              <a:custGeom>
                <a:avLst/>
                <a:gdLst/>
                <a:ahLst/>
                <a:cxnLst/>
                <a:rect l="l" t="t" r="r" b="b"/>
                <a:pathLst>
                  <a:path w="6726010" h="2984815">
                    <a:moveTo>
                      <a:pt x="0" y="0"/>
                    </a:moveTo>
                    <a:lnTo>
                      <a:pt x="0" y="2984815"/>
                    </a:lnTo>
                    <a:lnTo>
                      <a:pt x="6726010" y="2984815"/>
                    </a:lnTo>
                    <a:lnTo>
                      <a:pt x="6726010" y="0"/>
                    </a:lnTo>
                    <a:lnTo>
                      <a:pt x="0" y="0"/>
                    </a:lnTo>
                    <a:close/>
                    <a:moveTo>
                      <a:pt x="6665050" y="2923855"/>
                    </a:moveTo>
                    <a:lnTo>
                      <a:pt x="59690" y="2923855"/>
                    </a:lnTo>
                    <a:lnTo>
                      <a:pt x="59690" y="59690"/>
                    </a:lnTo>
                    <a:lnTo>
                      <a:pt x="6665050" y="59690"/>
                    </a:lnTo>
                    <a:lnTo>
                      <a:pt x="6665050" y="2923855"/>
                    </a:lnTo>
                    <a:close/>
                  </a:path>
                </a:pathLst>
              </a:custGeom>
              <a:solidFill>
                <a:srgbClr val="FFFFFF"/>
              </a:solidFill>
            </p:spPr>
            <p:txBody>
              <a:bodyPr/>
              <a:lstStyle/>
              <a:p>
                <a:endParaRPr lang="zh-TW" altLang="en-US"/>
              </a:p>
            </p:txBody>
          </p:sp>
        </p:grpSp>
        <p:sp>
          <p:nvSpPr>
            <p:cNvPr id="12" name="TextBox 12"/>
            <p:cNvSpPr txBox="1"/>
            <p:nvPr/>
          </p:nvSpPr>
          <p:spPr>
            <a:xfrm>
              <a:off x="0" y="317116"/>
              <a:ext cx="3623957" cy="1055890"/>
            </a:xfrm>
            <a:prstGeom prst="rect">
              <a:avLst/>
            </a:prstGeom>
          </p:spPr>
          <p:txBody>
            <a:bodyPr lIns="0" tIns="0" rIns="0" bIns="0" rtlCol="0" anchor="t">
              <a:spAutoFit/>
            </a:bodyPr>
            <a:lstStyle/>
            <a:p>
              <a:pPr algn="ctr">
                <a:lnSpc>
                  <a:spcPts val="3080"/>
                </a:lnSpc>
              </a:pPr>
              <a:r>
                <a:rPr lang="en-US" sz="2800">
                  <a:solidFill>
                    <a:srgbClr val="FFFFFF"/>
                  </a:solidFill>
                  <a:latin typeface="Fredoka Bold"/>
                </a:rPr>
                <a:t>PHYSICAL SCIENCE</a:t>
              </a:r>
            </a:p>
          </p:txBody>
        </p:sp>
      </p:grpSp>
      <p:grpSp>
        <p:nvGrpSpPr>
          <p:cNvPr id="13" name="Group 13"/>
          <p:cNvGrpSpPr/>
          <p:nvPr/>
        </p:nvGrpSpPr>
        <p:grpSpPr>
          <a:xfrm>
            <a:off x="5992777" y="5778257"/>
            <a:ext cx="2717968" cy="1206158"/>
            <a:chOff x="0" y="0"/>
            <a:chExt cx="3623957" cy="1608211"/>
          </a:xfrm>
        </p:grpSpPr>
        <p:grpSp>
          <p:nvGrpSpPr>
            <p:cNvPr id="14" name="Group 14"/>
            <p:cNvGrpSpPr/>
            <p:nvPr/>
          </p:nvGrpSpPr>
          <p:grpSpPr>
            <a:xfrm>
              <a:off x="0" y="0"/>
              <a:ext cx="3623957" cy="1608211"/>
              <a:chOff x="0" y="0"/>
              <a:chExt cx="6726010" cy="2984815"/>
            </a:xfrm>
          </p:grpSpPr>
          <p:sp>
            <p:nvSpPr>
              <p:cNvPr id="15" name="Freeform 15"/>
              <p:cNvSpPr/>
              <p:nvPr/>
            </p:nvSpPr>
            <p:spPr>
              <a:xfrm>
                <a:off x="0" y="0"/>
                <a:ext cx="6726010" cy="2984815"/>
              </a:xfrm>
              <a:custGeom>
                <a:avLst/>
                <a:gdLst/>
                <a:ahLst/>
                <a:cxnLst/>
                <a:rect l="l" t="t" r="r" b="b"/>
                <a:pathLst>
                  <a:path w="6726010" h="2984815">
                    <a:moveTo>
                      <a:pt x="0" y="0"/>
                    </a:moveTo>
                    <a:lnTo>
                      <a:pt x="0" y="2984815"/>
                    </a:lnTo>
                    <a:lnTo>
                      <a:pt x="6726010" y="2984815"/>
                    </a:lnTo>
                    <a:lnTo>
                      <a:pt x="6726010" y="0"/>
                    </a:lnTo>
                    <a:lnTo>
                      <a:pt x="0" y="0"/>
                    </a:lnTo>
                    <a:close/>
                    <a:moveTo>
                      <a:pt x="6665050" y="2923855"/>
                    </a:moveTo>
                    <a:lnTo>
                      <a:pt x="59690" y="2923855"/>
                    </a:lnTo>
                    <a:lnTo>
                      <a:pt x="59690" y="59690"/>
                    </a:lnTo>
                    <a:lnTo>
                      <a:pt x="6665050" y="59690"/>
                    </a:lnTo>
                    <a:lnTo>
                      <a:pt x="6665050" y="2923855"/>
                    </a:lnTo>
                    <a:close/>
                  </a:path>
                </a:pathLst>
              </a:custGeom>
              <a:solidFill>
                <a:srgbClr val="FFFFFF"/>
              </a:solidFill>
            </p:spPr>
            <p:txBody>
              <a:bodyPr/>
              <a:lstStyle/>
              <a:p>
                <a:endParaRPr lang="zh-TW" altLang="en-US"/>
              </a:p>
            </p:txBody>
          </p:sp>
        </p:grpSp>
        <p:sp>
          <p:nvSpPr>
            <p:cNvPr id="16" name="TextBox 16"/>
            <p:cNvSpPr txBox="1"/>
            <p:nvPr/>
          </p:nvSpPr>
          <p:spPr>
            <a:xfrm>
              <a:off x="0" y="317116"/>
              <a:ext cx="3623957" cy="1055890"/>
            </a:xfrm>
            <a:prstGeom prst="rect">
              <a:avLst/>
            </a:prstGeom>
          </p:spPr>
          <p:txBody>
            <a:bodyPr lIns="0" tIns="0" rIns="0" bIns="0" rtlCol="0" anchor="t">
              <a:spAutoFit/>
            </a:bodyPr>
            <a:lstStyle/>
            <a:p>
              <a:pPr algn="ctr">
                <a:lnSpc>
                  <a:spcPts val="3080"/>
                </a:lnSpc>
              </a:pPr>
              <a:r>
                <a:rPr lang="en-US" sz="2800">
                  <a:solidFill>
                    <a:srgbClr val="FFFFFF"/>
                  </a:solidFill>
                  <a:latin typeface="Fredoka Bold"/>
                </a:rPr>
                <a:t>BIOLOGICAL SCIENCE</a:t>
              </a:r>
            </a:p>
          </p:txBody>
        </p:sp>
      </p:grpSp>
      <p:grpSp>
        <p:nvGrpSpPr>
          <p:cNvPr id="17" name="Group 17"/>
          <p:cNvGrpSpPr/>
          <p:nvPr/>
        </p:nvGrpSpPr>
        <p:grpSpPr>
          <a:xfrm>
            <a:off x="13235873" y="5778257"/>
            <a:ext cx="2717968" cy="1206158"/>
            <a:chOff x="0" y="0"/>
            <a:chExt cx="3623957" cy="1608211"/>
          </a:xfrm>
        </p:grpSpPr>
        <p:grpSp>
          <p:nvGrpSpPr>
            <p:cNvPr id="18" name="Group 18"/>
            <p:cNvGrpSpPr/>
            <p:nvPr/>
          </p:nvGrpSpPr>
          <p:grpSpPr>
            <a:xfrm>
              <a:off x="0" y="0"/>
              <a:ext cx="3623957" cy="1608211"/>
              <a:chOff x="0" y="0"/>
              <a:chExt cx="6726010" cy="2984815"/>
            </a:xfrm>
          </p:grpSpPr>
          <p:sp>
            <p:nvSpPr>
              <p:cNvPr id="19" name="Freeform 19"/>
              <p:cNvSpPr/>
              <p:nvPr/>
            </p:nvSpPr>
            <p:spPr>
              <a:xfrm>
                <a:off x="0" y="0"/>
                <a:ext cx="6726010" cy="2984815"/>
              </a:xfrm>
              <a:custGeom>
                <a:avLst/>
                <a:gdLst/>
                <a:ahLst/>
                <a:cxnLst/>
                <a:rect l="l" t="t" r="r" b="b"/>
                <a:pathLst>
                  <a:path w="6726010" h="2984815">
                    <a:moveTo>
                      <a:pt x="0" y="0"/>
                    </a:moveTo>
                    <a:lnTo>
                      <a:pt x="0" y="2984815"/>
                    </a:lnTo>
                    <a:lnTo>
                      <a:pt x="6726010" y="2984815"/>
                    </a:lnTo>
                    <a:lnTo>
                      <a:pt x="6726010" y="0"/>
                    </a:lnTo>
                    <a:lnTo>
                      <a:pt x="0" y="0"/>
                    </a:lnTo>
                    <a:close/>
                    <a:moveTo>
                      <a:pt x="6665050" y="2923855"/>
                    </a:moveTo>
                    <a:lnTo>
                      <a:pt x="59690" y="2923855"/>
                    </a:lnTo>
                    <a:lnTo>
                      <a:pt x="59690" y="59690"/>
                    </a:lnTo>
                    <a:lnTo>
                      <a:pt x="6665050" y="59690"/>
                    </a:lnTo>
                    <a:lnTo>
                      <a:pt x="6665050" y="2923855"/>
                    </a:lnTo>
                    <a:close/>
                  </a:path>
                </a:pathLst>
              </a:custGeom>
              <a:solidFill>
                <a:srgbClr val="FFFFFF"/>
              </a:solidFill>
            </p:spPr>
            <p:txBody>
              <a:bodyPr/>
              <a:lstStyle/>
              <a:p>
                <a:endParaRPr lang="zh-TW" altLang="en-US"/>
              </a:p>
            </p:txBody>
          </p:sp>
        </p:grpSp>
        <p:sp>
          <p:nvSpPr>
            <p:cNvPr id="20" name="TextBox 20"/>
            <p:cNvSpPr txBox="1"/>
            <p:nvPr/>
          </p:nvSpPr>
          <p:spPr>
            <a:xfrm>
              <a:off x="0" y="317116"/>
              <a:ext cx="3623957" cy="1055890"/>
            </a:xfrm>
            <a:prstGeom prst="rect">
              <a:avLst/>
            </a:prstGeom>
          </p:spPr>
          <p:txBody>
            <a:bodyPr lIns="0" tIns="0" rIns="0" bIns="0" rtlCol="0" anchor="t">
              <a:spAutoFit/>
            </a:bodyPr>
            <a:lstStyle/>
            <a:p>
              <a:pPr algn="ctr">
                <a:lnSpc>
                  <a:spcPts val="3080"/>
                </a:lnSpc>
              </a:pPr>
              <a:r>
                <a:rPr lang="en-US" sz="2800">
                  <a:solidFill>
                    <a:srgbClr val="FFFFFF"/>
                  </a:solidFill>
                  <a:latin typeface="Fredoka Bold"/>
                </a:rPr>
                <a:t>SOCIAL SCIENCE</a:t>
              </a:r>
            </a:p>
          </p:txBody>
        </p:sp>
      </p:grpSp>
      <p:sp>
        <p:nvSpPr>
          <p:cNvPr id="21" name="Freeform 21"/>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2" name="AutoShape 22"/>
          <p:cNvSpPr/>
          <p:nvPr/>
        </p:nvSpPr>
        <p:spPr>
          <a:xfrm>
            <a:off x="627024" y="1374620"/>
            <a:ext cx="17033005" cy="9525"/>
          </a:xfrm>
          <a:prstGeom prst="rect">
            <a:avLst/>
          </a:prstGeom>
          <a:solidFill>
            <a:srgbClr val="FFFFFF">
              <a:alpha val="19608"/>
            </a:srgbClr>
          </a:solidFill>
        </p:spPr>
        <p:txBody>
          <a:bodyPr/>
          <a:lstStyle/>
          <a:p>
            <a:endParaRPr lang="zh-TW" altLang="en-US"/>
          </a:p>
        </p:txBody>
      </p:sp>
      <p:grpSp>
        <p:nvGrpSpPr>
          <p:cNvPr id="23" name="Group 23"/>
          <p:cNvGrpSpPr/>
          <p:nvPr/>
        </p:nvGrpSpPr>
        <p:grpSpPr>
          <a:xfrm>
            <a:off x="14983313" y="9421117"/>
            <a:ext cx="2676716" cy="207276"/>
            <a:chOff x="0" y="0"/>
            <a:chExt cx="3568955" cy="276368"/>
          </a:xfrm>
        </p:grpSpPr>
        <p:grpSp>
          <p:nvGrpSpPr>
            <p:cNvPr id="24" name="Group 24"/>
            <p:cNvGrpSpPr/>
            <p:nvPr/>
          </p:nvGrpSpPr>
          <p:grpSpPr>
            <a:xfrm>
              <a:off x="3301803" y="9216"/>
              <a:ext cx="267153" cy="267153"/>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26" name="TextBox 26"/>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16  </a:t>
              </a:r>
              <a:r>
                <a:rPr lang="en-US" sz="1400" spc="70">
                  <a:solidFill>
                    <a:srgbClr val="FFFFFF"/>
                  </a:solidFill>
                  <a:latin typeface="Montserrat Classic"/>
                </a:rPr>
                <a:t>/  19</a:t>
              </a:r>
            </a:p>
          </p:txBody>
        </p:sp>
      </p:grpSp>
      <p:sp>
        <p:nvSpPr>
          <p:cNvPr id="27" name="TextBox 27"/>
          <p:cNvSpPr txBox="1"/>
          <p:nvPr/>
        </p:nvSpPr>
        <p:spPr>
          <a:xfrm>
            <a:off x="627024" y="72281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Bold"/>
              </a:rPr>
              <a:t>QUIZ CATEGORIES</a:t>
            </a:r>
          </a:p>
        </p:txBody>
      </p:sp>
      <p:sp>
        <p:nvSpPr>
          <p:cNvPr id="28" name="TextBox 28"/>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3</a:t>
            </a:r>
          </a:p>
        </p:txBody>
      </p:sp>
      <p:sp>
        <p:nvSpPr>
          <p:cNvPr id="29" name="TextBox 29"/>
          <p:cNvSpPr txBox="1"/>
          <p:nvPr/>
        </p:nvSpPr>
        <p:spPr>
          <a:xfrm>
            <a:off x="3438272" y="723686"/>
            <a:ext cx="103153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Yes / No</a:t>
            </a:r>
          </a:p>
        </p:txBody>
      </p:sp>
      <p:sp>
        <p:nvSpPr>
          <p:cNvPr id="30" name="TextBox 30"/>
          <p:cNvSpPr txBox="1"/>
          <p:nvPr/>
        </p:nvSpPr>
        <p:spPr>
          <a:xfrm>
            <a:off x="7498415" y="723686"/>
            <a:ext cx="145204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Multiple Choice</a:t>
            </a:r>
          </a:p>
        </p:txBody>
      </p:sp>
      <p:sp>
        <p:nvSpPr>
          <p:cNvPr id="31" name="TextBox 31"/>
          <p:cNvSpPr txBox="1"/>
          <p:nvPr/>
        </p:nvSpPr>
        <p:spPr>
          <a:xfrm>
            <a:off x="5394614" y="723686"/>
            <a:ext cx="117899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True / False</a:t>
            </a:r>
          </a:p>
        </p:txBody>
      </p:sp>
      <p:sp>
        <p:nvSpPr>
          <p:cNvPr id="32" name="TextBox 32"/>
          <p:cNvSpPr txBox="1"/>
          <p:nvPr/>
        </p:nvSpPr>
        <p:spPr>
          <a:xfrm>
            <a:off x="9875267" y="723686"/>
            <a:ext cx="1564225"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Medium"/>
              </a:rPr>
              <a:t>Fill in the blanks</a:t>
            </a:r>
          </a:p>
        </p:txBody>
      </p:sp>
      <p:sp>
        <p:nvSpPr>
          <p:cNvPr id="33" name="TextBox 33"/>
          <p:cNvSpPr txBox="1"/>
          <p:nvPr/>
        </p:nvSpPr>
        <p:spPr>
          <a:xfrm>
            <a:off x="12364294" y="733211"/>
            <a:ext cx="1356799" cy="176955"/>
          </a:xfrm>
          <a:prstGeom prst="rect">
            <a:avLst/>
          </a:prstGeom>
        </p:spPr>
        <p:txBody>
          <a:bodyPr lIns="0" tIns="0" rIns="0" bIns="0" rtlCol="0" anchor="t">
            <a:spAutoFit/>
          </a:bodyPr>
          <a:lstStyle/>
          <a:p>
            <a:pPr algn="ctr">
              <a:lnSpc>
                <a:spcPts val="1399"/>
              </a:lnSpc>
            </a:pPr>
            <a:r>
              <a:rPr lang="en-US" sz="1399">
                <a:solidFill>
                  <a:srgbClr val="FFFFFF"/>
                </a:solidFill>
                <a:latin typeface="Montserrat"/>
              </a:rPr>
              <a:t>Enumeration</a:t>
            </a:r>
          </a:p>
        </p:txBody>
      </p:sp>
      <p:sp>
        <p:nvSpPr>
          <p:cNvPr id="34" name="TextBox 34"/>
          <p:cNvSpPr txBox="1"/>
          <p:nvPr/>
        </p:nvSpPr>
        <p:spPr>
          <a:xfrm>
            <a:off x="14645896" y="723686"/>
            <a:ext cx="1549400"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Video Question</a:t>
            </a:r>
          </a:p>
        </p:txBody>
      </p:sp>
      <p:grpSp>
        <p:nvGrpSpPr>
          <p:cNvPr id="35" name="Group 35"/>
          <p:cNvGrpSpPr>
            <a:grpSpLocks noChangeAspect="1"/>
          </p:cNvGrpSpPr>
          <p:nvPr/>
        </p:nvGrpSpPr>
        <p:grpSpPr>
          <a:xfrm>
            <a:off x="12913425" y="1254876"/>
            <a:ext cx="258538" cy="258538"/>
            <a:chOff x="0" y="0"/>
            <a:chExt cx="1708150" cy="1708150"/>
          </a:xfrm>
        </p:grpSpPr>
        <p:sp>
          <p:nvSpPr>
            <p:cNvPr id="36" name="Freeform 3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zh-TW" altLang="en-US"/>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15B5B"/>
        </a:solidFill>
        <a:effectLst/>
      </p:bgPr>
    </p:bg>
    <p:spTree>
      <p:nvGrpSpPr>
        <p:cNvPr id="1" name=""/>
        <p:cNvGrpSpPr/>
        <p:nvPr/>
      </p:nvGrpSpPr>
      <p:grpSpPr>
        <a:xfrm>
          <a:off x="0" y="0"/>
          <a:ext cx="0" cy="0"/>
          <a:chOff x="0" y="0"/>
          <a:chExt cx="0" cy="0"/>
        </a:xfrm>
      </p:grpSpPr>
      <p:grpSp>
        <p:nvGrpSpPr>
          <p:cNvPr id="2" name="Group 2"/>
          <p:cNvGrpSpPr/>
          <p:nvPr/>
        </p:nvGrpSpPr>
        <p:grpSpPr>
          <a:xfrm>
            <a:off x="1213753" y="2667406"/>
            <a:ext cx="5445580" cy="3438971"/>
            <a:chOff x="0" y="0"/>
            <a:chExt cx="7260774" cy="4585295"/>
          </a:xfrm>
        </p:grpSpPr>
        <p:sp>
          <p:nvSpPr>
            <p:cNvPr id="3" name="TextBox 3"/>
            <p:cNvSpPr txBox="1"/>
            <p:nvPr/>
          </p:nvSpPr>
          <p:spPr>
            <a:xfrm>
              <a:off x="0" y="114300"/>
              <a:ext cx="6225429" cy="2090767"/>
            </a:xfrm>
            <a:prstGeom prst="rect">
              <a:avLst/>
            </a:prstGeom>
          </p:spPr>
          <p:txBody>
            <a:bodyPr lIns="0" tIns="0" rIns="0" bIns="0" rtlCol="0" anchor="t">
              <a:spAutoFit/>
            </a:bodyPr>
            <a:lstStyle/>
            <a:p>
              <a:pPr>
                <a:lnSpc>
                  <a:spcPts val="6000"/>
                </a:lnSpc>
              </a:pPr>
              <a:r>
                <a:rPr lang="en-US" sz="6000">
                  <a:solidFill>
                    <a:srgbClr val="FFFFFF"/>
                  </a:solidFill>
                  <a:latin typeface="Fredoka Bold"/>
                </a:rPr>
                <a:t>VIDEO QUESTION</a:t>
              </a:r>
            </a:p>
          </p:txBody>
        </p:sp>
        <p:sp>
          <p:nvSpPr>
            <p:cNvPr id="4" name="TextBox 4"/>
            <p:cNvSpPr txBox="1"/>
            <p:nvPr/>
          </p:nvSpPr>
          <p:spPr>
            <a:xfrm>
              <a:off x="0" y="2415206"/>
              <a:ext cx="7260774" cy="2170089"/>
            </a:xfrm>
            <a:prstGeom prst="rect">
              <a:avLst/>
            </a:prstGeom>
          </p:spPr>
          <p:txBody>
            <a:bodyPr lIns="0" tIns="0" rIns="0" bIns="0" rtlCol="0" anchor="t">
              <a:spAutoFit/>
            </a:bodyPr>
            <a:lstStyle/>
            <a:p>
              <a:pPr>
                <a:lnSpc>
                  <a:spcPts val="3250"/>
                </a:lnSpc>
              </a:pPr>
              <a:r>
                <a:rPr lang="en-US" sz="2500" spc="25">
                  <a:solidFill>
                    <a:srgbClr val="FFFFFF"/>
                  </a:solidFill>
                  <a:latin typeface="Montserrat"/>
                </a:rPr>
                <a:t>Shameplant is a perennial flowering plant that closes when touched. What is its scientific name?</a:t>
              </a:r>
            </a:p>
          </p:txBody>
        </p:sp>
      </p:grpSp>
      <p:sp>
        <p:nvSpPr>
          <p:cNvPr id="5" name="Freeform 5"/>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6" name="AutoShape 6"/>
          <p:cNvSpPr/>
          <p:nvPr/>
        </p:nvSpPr>
        <p:spPr>
          <a:xfrm>
            <a:off x="627024" y="1374620"/>
            <a:ext cx="17033005" cy="9525"/>
          </a:xfrm>
          <a:prstGeom prst="rect">
            <a:avLst/>
          </a:prstGeom>
          <a:solidFill>
            <a:srgbClr val="FFFFFF">
              <a:alpha val="19608"/>
            </a:srgbClr>
          </a:solidFill>
        </p:spPr>
        <p:txBody>
          <a:bodyPr/>
          <a:lstStyle/>
          <a:p>
            <a:endParaRPr lang="zh-TW" altLang="en-US"/>
          </a:p>
        </p:txBody>
      </p:sp>
      <p:grpSp>
        <p:nvGrpSpPr>
          <p:cNvPr id="7" name="Group 7"/>
          <p:cNvGrpSpPr/>
          <p:nvPr/>
        </p:nvGrpSpPr>
        <p:grpSpPr>
          <a:xfrm>
            <a:off x="14983313" y="9421117"/>
            <a:ext cx="2676716" cy="207276"/>
            <a:chOff x="0" y="0"/>
            <a:chExt cx="3568955" cy="276368"/>
          </a:xfrm>
        </p:grpSpPr>
        <p:grpSp>
          <p:nvGrpSpPr>
            <p:cNvPr id="8" name="Group 8"/>
            <p:cNvGrpSpPr/>
            <p:nvPr/>
          </p:nvGrpSpPr>
          <p:grpSpPr>
            <a:xfrm>
              <a:off x="3301803" y="9216"/>
              <a:ext cx="267153" cy="26715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0" name="TextBox 10"/>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17  </a:t>
              </a:r>
              <a:r>
                <a:rPr lang="en-US" sz="1400" spc="70">
                  <a:solidFill>
                    <a:srgbClr val="FFFFFF"/>
                  </a:solidFill>
                  <a:latin typeface="Montserrat Classic"/>
                </a:rPr>
                <a:t>/  19</a:t>
              </a:r>
            </a:p>
          </p:txBody>
        </p:sp>
      </p:grpSp>
      <p:sp>
        <p:nvSpPr>
          <p:cNvPr id="11" name="TextBox 11"/>
          <p:cNvSpPr txBox="1"/>
          <p:nvPr/>
        </p:nvSpPr>
        <p:spPr>
          <a:xfrm>
            <a:off x="627024" y="72281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Bold"/>
              </a:rPr>
              <a:t>QUIZ CATEGORIES</a:t>
            </a:r>
          </a:p>
        </p:txBody>
      </p:sp>
      <p:sp>
        <p:nvSpPr>
          <p:cNvPr id="12" name="TextBox 12"/>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3</a:t>
            </a:r>
          </a:p>
        </p:txBody>
      </p:sp>
      <p:sp>
        <p:nvSpPr>
          <p:cNvPr id="13" name="TextBox 13"/>
          <p:cNvSpPr txBox="1"/>
          <p:nvPr/>
        </p:nvSpPr>
        <p:spPr>
          <a:xfrm>
            <a:off x="3438272" y="723686"/>
            <a:ext cx="103153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Yes / No</a:t>
            </a:r>
          </a:p>
        </p:txBody>
      </p:sp>
      <p:sp>
        <p:nvSpPr>
          <p:cNvPr id="14" name="TextBox 14"/>
          <p:cNvSpPr txBox="1"/>
          <p:nvPr/>
        </p:nvSpPr>
        <p:spPr>
          <a:xfrm>
            <a:off x="7498415" y="723686"/>
            <a:ext cx="145204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Multiple Choice</a:t>
            </a:r>
          </a:p>
        </p:txBody>
      </p:sp>
      <p:sp>
        <p:nvSpPr>
          <p:cNvPr id="15" name="TextBox 15"/>
          <p:cNvSpPr txBox="1"/>
          <p:nvPr/>
        </p:nvSpPr>
        <p:spPr>
          <a:xfrm>
            <a:off x="5394614" y="723686"/>
            <a:ext cx="117899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True / False</a:t>
            </a:r>
          </a:p>
        </p:txBody>
      </p:sp>
      <p:sp>
        <p:nvSpPr>
          <p:cNvPr id="16" name="TextBox 16"/>
          <p:cNvSpPr txBox="1"/>
          <p:nvPr/>
        </p:nvSpPr>
        <p:spPr>
          <a:xfrm>
            <a:off x="9875267" y="723686"/>
            <a:ext cx="1564225"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Medium"/>
              </a:rPr>
              <a:t>Fill in the blanks</a:t>
            </a:r>
          </a:p>
        </p:txBody>
      </p:sp>
      <p:sp>
        <p:nvSpPr>
          <p:cNvPr id="17" name="TextBox 17"/>
          <p:cNvSpPr txBox="1"/>
          <p:nvPr/>
        </p:nvSpPr>
        <p:spPr>
          <a:xfrm>
            <a:off x="12364294" y="733211"/>
            <a:ext cx="1356799" cy="176955"/>
          </a:xfrm>
          <a:prstGeom prst="rect">
            <a:avLst/>
          </a:prstGeom>
        </p:spPr>
        <p:txBody>
          <a:bodyPr lIns="0" tIns="0" rIns="0" bIns="0" rtlCol="0" anchor="t">
            <a:spAutoFit/>
          </a:bodyPr>
          <a:lstStyle/>
          <a:p>
            <a:pPr algn="ctr">
              <a:lnSpc>
                <a:spcPts val="1399"/>
              </a:lnSpc>
            </a:pPr>
            <a:r>
              <a:rPr lang="en-US" sz="1399">
                <a:solidFill>
                  <a:srgbClr val="FFFFFF"/>
                </a:solidFill>
                <a:latin typeface="Montserrat"/>
              </a:rPr>
              <a:t>Enumeration</a:t>
            </a:r>
          </a:p>
        </p:txBody>
      </p:sp>
      <p:sp>
        <p:nvSpPr>
          <p:cNvPr id="18" name="TextBox 18"/>
          <p:cNvSpPr txBox="1"/>
          <p:nvPr/>
        </p:nvSpPr>
        <p:spPr>
          <a:xfrm>
            <a:off x="14645896" y="723686"/>
            <a:ext cx="1549400"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Video Question</a:t>
            </a:r>
          </a:p>
        </p:txBody>
      </p:sp>
      <p:grpSp>
        <p:nvGrpSpPr>
          <p:cNvPr id="19" name="Group 19"/>
          <p:cNvGrpSpPr>
            <a:grpSpLocks noChangeAspect="1"/>
          </p:cNvGrpSpPr>
          <p:nvPr/>
        </p:nvGrpSpPr>
        <p:grpSpPr>
          <a:xfrm>
            <a:off x="15291327" y="1254876"/>
            <a:ext cx="258538" cy="258538"/>
            <a:chOff x="0" y="0"/>
            <a:chExt cx="1708150" cy="1708150"/>
          </a:xfrm>
        </p:grpSpPr>
        <p:sp>
          <p:nvSpPr>
            <p:cNvPr id="20" name="Freeform 2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zh-TW" alt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15B5B"/>
        </a:solidFill>
        <a:effectLst/>
      </p:bgPr>
    </p:bg>
    <p:spTree>
      <p:nvGrpSpPr>
        <p:cNvPr id="1" name=""/>
        <p:cNvGrpSpPr/>
        <p:nvPr/>
      </p:nvGrpSpPr>
      <p:grpSpPr>
        <a:xfrm>
          <a:off x="0" y="0"/>
          <a:ext cx="0" cy="0"/>
          <a:chOff x="0" y="0"/>
          <a:chExt cx="0" cy="0"/>
        </a:xfrm>
      </p:grpSpPr>
      <p:grpSp>
        <p:nvGrpSpPr>
          <p:cNvPr id="2" name="Group 2"/>
          <p:cNvGrpSpPr/>
          <p:nvPr/>
        </p:nvGrpSpPr>
        <p:grpSpPr>
          <a:xfrm>
            <a:off x="1213753" y="2667406"/>
            <a:ext cx="5445580" cy="3438971"/>
            <a:chOff x="0" y="0"/>
            <a:chExt cx="7260774" cy="4585295"/>
          </a:xfrm>
        </p:grpSpPr>
        <p:sp>
          <p:nvSpPr>
            <p:cNvPr id="3" name="TextBox 3"/>
            <p:cNvSpPr txBox="1"/>
            <p:nvPr/>
          </p:nvSpPr>
          <p:spPr>
            <a:xfrm>
              <a:off x="0" y="114300"/>
              <a:ext cx="6225429" cy="2090767"/>
            </a:xfrm>
            <a:prstGeom prst="rect">
              <a:avLst/>
            </a:prstGeom>
          </p:spPr>
          <p:txBody>
            <a:bodyPr lIns="0" tIns="0" rIns="0" bIns="0" rtlCol="0" anchor="t">
              <a:spAutoFit/>
            </a:bodyPr>
            <a:lstStyle/>
            <a:p>
              <a:pPr>
                <a:lnSpc>
                  <a:spcPts val="6000"/>
                </a:lnSpc>
              </a:pPr>
              <a:r>
                <a:rPr lang="en-US" sz="6000">
                  <a:solidFill>
                    <a:srgbClr val="FFFFFF"/>
                  </a:solidFill>
                  <a:latin typeface="Fredoka Bold"/>
                </a:rPr>
                <a:t>VIDEO QUESTION</a:t>
              </a:r>
            </a:p>
          </p:txBody>
        </p:sp>
        <p:sp>
          <p:nvSpPr>
            <p:cNvPr id="4" name="TextBox 4"/>
            <p:cNvSpPr txBox="1"/>
            <p:nvPr/>
          </p:nvSpPr>
          <p:spPr>
            <a:xfrm>
              <a:off x="0" y="2415206"/>
              <a:ext cx="7260774" cy="2170089"/>
            </a:xfrm>
            <a:prstGeom prst="rect">
              <a:avLst/>
            </a:prstGeom>
          </p:spPr>
          <p:txBody>
            <a:bodyPr lIns="0" tIns="0" rIns="0" bIns="0" rtlCol="0" anchor="t">
              <a:spAutoFit/>
            </a:bodyPr>
            <a:lstStyle/>
            <a:p>
              <a:pPr>
                <a:lnSpc>
                  <a:spcPts val="3250"/>
                </a:lnSpc>
              </a:pPr>
              <a:r>
                <a:rPr lang="en-US" sz="2500" spc="25">
                  <a:solidFill>
                    <a:srgbClr val="FFFFFF"/>
                  </a:solidFill>
                  <a:latin typeface="Montserrat"/>
                </a:rPr>
                <a:t>Shameplant is a perennial flowering plant that closes when touched. What is its scientific name?</a:t>
              </a:r>
            </a:p>
          </p:txBody>
        </p:sp>
      </p:grpSp>
      <p:sp>
        <p:nvSpPr>
          <p:cNvPr id="5" name="TextBox 5"/>
          <p:cNvSpPr txBox="1"/>
          <p:nvPr/>
        </p:nvSpPr>
        <p:spPr>
          <a:xfrm>
            <a:off x="1213753" y="6958648"/>
            <a:ext cx="5445580" cy="980668"/>
          </a:xfrm>
          <a:prstGeom prst="rect">
            <a:avLst/>
          </a:prstGeom>
        </p:spPr>
        <p:txBody>
          <a:bodyPr lIns="0" tIns="0" rIns="0" bIns="0" rtlCol="0" anchor="t">
            <a:spAutoFit/>
          </a:bodyPr>
          <a:lstStyle/>
          <a:p>
            <a:pPr>
              <a:lnSpc>
                <a:spcPts val="2600"/>
              </a:lnSpc>
            </a:pPr>
            <a:r>
              <a:rPr lang="en-US" sz="2000" spc="20">
                <a:solidFill>
                  <a:srgbClr val="FFFFFF"/>
                </a:solidFill>
                <a:latin typeface="Montserrat Semi-Bold"/>
              </a:rPr>
              <a:t>THE SCIENTIFIC NAME OF THIS PERENNIAL FLOWERING PLANT IS MIMOSA PUDICA.</a:t>
            </a:r>
          </a:p>
        </p:txBody>
      </p:sp>
      <p:sp>
        <p:nvSpPr>
          <p:cNvPr id="6" name="AutoShape 6"/>
          <p:cNvSpPr/>
          <p:nvPr/>
        </p:nvSpPr>
        <p:spPr>
          <a:xfrm rot="-5400000">
            <a:off x="3920362" y="3796784"/>
            <a:ext cx="32362" cy="5445580"/>
          </a:xfrm>
          <a:prstGeom prst="rect">
            <a:avLst/>
          </a:prstGeom>
          <a:solidFill>
            <a:srgbClr val="FFFFFF"/>
          </a:solidFill>
        </p:spPr>
        <p:txBody>
          <a:bodyPr/>
          <a:lstStyle/>
          <a:p>
            <a:endParaRPr lang="zh-TW" altLang="en-US"/>
          </a:p>
        </p:txBody>
      </p:sp>
      <p:sp>
        <p:nvSpPr>
          <p:cNvPr id="7" name="Freeform 7"/>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8" name="AutoShape 8"/>
          <p:cNvSpPr/>
          <p:nvPr/>
        </p:nvSpPr>
        <p:spPr>
          <a:xfrm>
            <a:off x="627024" y="1374620"/>
            <a:ext cx="17033005" cy="9525"/>
          </a:xfrm>
          <a:prstGeom prst="rect">
            <a:avLst/>
          </a:prstGeom>
          <a:solidFill>
            <a:srgbClr val="FFFFFF">
              <a:alpha val="19608"/>
            </a:srgbClr>
          </a:solidFill>
        </p:spPr>
        <p:txBody>
          <a:bodyPr/>
          <a:lstStyle/>
          <a:p>
            <a:endParaRPr lang="zh-TW" altLang="en-US"/>
          </a:p>
        </p:txBody>
      </p:sp>
      <p:grpSp>
        <p:nvGrpSpPr>
          <p:cNvPr id="9" name="Group 9"/>
          <p:cNvGrpSpPr/>
          <p:nvPr/>
        </p:nvGrpSpPr>
        <p:grpSpPr>
          <a:xfrm>
            <a:off x="14983313" y="9421117"/>
            <a:ext cx="2676716" cy="207276"/>
            <a:chOff x="0" y="0"/>
            <a:chExt cx="3568955" cy="276368"/>
          </a:xfrm>
        </p:grpSpPr>
        <p:grpSp>
          <p:nvGrpSpPr>
            <p:cNvPr id="10" name="Group 10"/>
            <p:cNvGrpSpPr/>
            <p:nvPr/>
          </p:nvGrpSpPr>
          <p:grpSpPr>
            <a:xfrm>
              <a:off x="3301803" y="9216"/>
              <a:ext cx="267153" cy="26715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2" name="TextBox 12"/>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18  </a:t>
              </a:r>
              <a:r>
                <a:rPr lang="en-US" sz="1400" spc="70">
                  <a:solidFill>
                    <a:srgbClr val="FFFFFF"/>
                  </a:solidFill>
                  <a:latin typeface="Montserrat Classic"/>
                </a:rPr>
                <a:t>/  19</a:t>
              </a:r>
            </a:p>
          </p:txBody>
        </p:sp>
      </p:grpSp>
      <p:sp>
        <p:nvSpPr>
          <p:cNvPr id="13" name="TextBox 13"/>
          <p:cNvSpPr txBox="1"/>
          <p:nvPr/>
        </p:nvSpPr>
        <p:spPr>
          <a:xfrm>
            <a:off x="627024" y="72281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Bold"/>
              </a:rPr>
              <a:t>QUIZ CATEGORIES</a:t>
            </a:r>
          </a:p>
        </p:txBody>
      </p:sp>
      <p:sp>
        <p:nvSpPr>
          <p:cNvPr id="14" name="TextBox 14"/>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PART 3</a:t>
            </a:r>
          </a:p>
        </p:txBody>
      </p:sp>
      <p:sp>
        <p:nvSpPr>
          <p:cNvPr id="15" name="TextBox 15"/>
          <p:cNvSpPr txBox="1"/>
          <p:nvPr/>
        </p:nvSpPr>
        <p:spPr>
          <a:xfrm>
            <a:off x="3438272" y="723686"/>
            <a:ext cx="103153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Yes / No</a:t>
            </a:r>
          </a:p>
        </p:txBody>
      </p:sp>
      <p:sp>
        <p:nvSpPr>
          <p:cNvPr id="16" name="TextBox 16"/>
          <p:cNvSpPr txBox="1"/>
          <p:nvPr/>
        </p:nvSpPr>
        <p:spPr>
          <a:xfrm>
            <a:off x="7498415" y="723686"/>
            <a:ext cx="145204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Multiple Choice</a:t>
            </a:r>
          </a:p>
        </p:txBody>
      </p:sp>
      <p:sp>
        <p:nvSpPr>
          <p:cNvPr id="17" name="TextBox 17"/>
          <p:cNvSpPr txBox="1"/>
          <p:nvPr/>
        </p:nvSpPr>
        <p:spPr>
          <a:xfrm>
            <a:off x="5394614" y="723686"/>
            <a:ext cx="1178999"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True / False</a:t>
            </a:r>
          </a:p>
        </p:txBody>
      </p:sp>
      <p:sp>
        <p:nvSpPr>
          <p:cNvPr id="18" name="TextBox 18"/>
          <p:cNvSpPr txBox="1"/>
          <p:nvPr/>
        </p:nvSpPr>
        <p:spPr>
          <a:xfrm>
            <a:off x="9875267" y="723686"/>
            <a:ext cx="1564225"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Medium"/>
              </a:rPr>
              <a:t>Fill in the blanks</a:t>
            </a:r>
          </a:p>
        </p:txBody>
      </p:sp>
      <p:sp>
        <p:nvSpPr>
          <p:cNvPr id="19" name="TextBox 19"/>
          <p:cNvSpPr txBox="1"/>
          <p:nvPr/>
        </p:nvSpPr>
        <p:spPr>
          <a:xfrm>
            <a:off x="12364294" y="733211"/>
            <a:ext cx="1356799" cy="176955"/>
          </a:xfrm>
          <a:prstGeom prst="rect">
            <a:avLst/>
          </a:prstGeom>
        </p:spPr>
        <p:txBody>
          <a:bodyPr lIns="0" tIns="0" rIns="0" bIns="0" rtlCol="0" anchor="t">
            <a:spAutoFit/>
          </a:bodyPr>
          <a:lstStyle/>
          <a:p>
            <a:pPr algn="ctr">
              <a:lnSpc>
                <a:spcPts val="1399"/>
              </a:lnSpc>
            </a:pPr>
            <a:r>
              <a:rPr lang="en-US" sz="1399">
                <a:solidFill>
                  <a:srgbClr val="FFFFFF"/>
                </a:solidFill>
                <a:latin typeface="Montserrat"/>
              </a:rPr>
              <a:t>Enumeration</a:t>
            </a:r>
          </a:p>
        </p:txBody>
      </p:sp>
      <p:sp>
        <p:nvSpPr>
          <p:cNvPr id="20" name="TextBox 20"/>
          <p:cNvSpPr txBox="1"/>
          <p:nvPr/>
        </p:nvSpPr>
        <p:spPr>
          <a:xfrm>
            <a:off x="14645896" y="723686"/>
            <a:ext cx="1549400" cy="186480"/>
          </a:xfrm>
          <a:prstGeom prst="rect">
            <a:avLst/>
          </a:prstGeom>
        </p:spPr>
        <p:txBody>
          <a:bodyPr lIns="0" tIns="0" rIns="0" bIns="0" rtlCol="0" anchor="t">
            <a:spAutoFit/>
          </a:bodyPr>
          <a:lstStyle/>
          <a:p>
            <a:pPr algn="ctr">
              <a:lnSpc>
                <a:spcPts val="1400"/>
              </a:lnSpc>
            </a:pPr>
            <a:r>
              <a:rPr lang="en-US" sz="1400">
                <a:solidFill>
                  <a:srgbClr val="FFFFFF"/>
                </a:solidFill>
                <a:latin typeface="Montserrat"/>
              </a:rPr>
              <a:t>Video Question</a:t>
            </a:r>
          </a:p>
        </p:txBody>
      </p:sp>
      <p:grpSp>
        <p:nvGrpSpPr>
          <p:cNvPr id="21" name="Group 21"/>
          <p:cNvGrpSpPr>
            <a:grpSpLocks noChangeAspect="1"/>
          </p:cNvGrpSpPr>
          <p:nvPr/>
        </p:nvGrpSpPr>
        <p:grpSpPr>
          <a:xfrm>
            <a:off x="15291327" y="1254876"/>
            <a:ext cx="258538" cy="258538"/>
            <a:chOff x="0" y="0"/>
            <a:chExt cx="1708150" cy="1708150"/>
          </a:xfrm>
        </p:grpSpPr>
        <p:sp>
          <p:nvSpPr>
            <p:cNvPr id="22" name="Freeform 2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FFFF"/>
            </a:solidFill>
          </p:spPr>
          <p:txBody>
            <a:bodyPr/>
            <a:lstStyle/>
            <a:p>
              <a:endParaRPr lang="zh-TW" alt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7D85DF"/>
        </a:solidFill>
        <a:effectLst/>
      </p:bgPr>
    </p:bg>
    <p:spTree>
      <p:nvGrpSpPr>
        <p:cNvPr id="1" name=""/>
        <p:cNvGrpSpPr/>
        <p:nvPr/>
      </p:nvGrpSpPr>
      <p:grpSpPr>
        <a:xfrm>
          <a:off x="0" y="0"/>
          <a:ext cx="0" cy="0"/>
          <a:chOff x="0" y="0"/>
          <a:chExt cx="0" cy="0"/>
        </a:xfrm>
      </p:grpSpPr>
      <p:grpSp>
        <p:nvGrpSpPr>
          <p:cNvPr id="2" name="Group 2"/>
          <p:cNvGrpSpPr/>
          <p:nvPr/>
        </p:nvGrpSpPr>
        <p:grpSpPr>
          <a:xfrm>
            <a:off x="6289647" y="-1467788"/>
            <a:ext cx="8566686" cy="8566686"/>
            <a:chOff x="0" y="0"/>
            <a:chExt cx="11422248" cy="11422248"/>
          </a:xfrm>
        </p:grpSpPr>
        <p:grpSp>
          <p:nvGrpSpPr>
            <p:cNvPr id="3" name="Group 3"/>
            <p:cNvGrpSpPr/>
            <p:nvPr/>
          </p:nvGrpSpPr>
          <p:grpSpPr>
            <a:xfrm>
              <a:off x="0" y="0"/>
              <a:ext cx="11422248" cy="1142224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5" name="Group 5"/>
            <p:cNvGrpSpPr/>
            <p:nvPr/>
          </p:nvGrpSpPr>
          <p:grpSpPr>
            <a:xfrm>
              <a:off x="928641" y="909160"/>
              <a:ext cx="9564966" cy="956496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7" name="Freeform 7"/>
          <p:cNvSpPr/>
          <p:nvPr/>
        </p:nvSpPr>
        <p:spPr>
          <a:xfrm>
            <a:off x="7207022" y="-233459"/>
            <a:ext cx="10052278" cy="5744483"/>
          </a:xfrm>
          <a:custGeom>
            <a:avLst/>
            <a:gdLst/>
            <a:ahLst/>
            <a:cxnLst/>
            <a:rect l="l" t="t" r="r" b="b"/>
            <a:pathLst>
              <a:path w="10052278" h="5744483">
                <a:moveTo>
                  <a:pt x="0" y="0"/>
                </a:moveTo>
                <a:lnTo>
                  <a:pt x="10052278" y="0"/>
                </a:lnTo>
                <a:lnTo>
                  <a:pt x="10052278" y="5744484"/>
                </a:lnTo>
                <a:lnTo>
                  <a:pt x="0" y="5744484"/>
                </a:lnTo>
                <a:lnTo>
                  <a:pt x="0" y="0"/>
                </a:lnTo>
                <a:close/>
              </a:path>
            </a:pathLst>
          </a:custGeom>
          <a:blipFill>
            <a:blip r:embed="rId2"/>
            <a:stretch>
              <a:fillRect b="-45679"/>
            </a:stretch>
          </a:blipFill>
        </p:spPr>
        <p:txBody>
          <a:bodyPr/>
          <a:lstStyle/>
          <a:p>
            <a:endParaRPr lang="zh-TW" altLang="en-US"/>
          </a:p>
        </p:txBody>
      </p:sp>
      <p:grpSp>
        <p:nvGrpSpPr>
          <p:cNvPr id="8" name="Group 8"/>
          <p:cNvGrpSpPr/>
          <p:nvPr/>
        </p:nvGrpSpPr>
        <p:grpSpPr>
          <a:xfrm>
            <a:off x="-277132" y="4314634"/>
            <a:ext cx="18883196" cy="6176500"/>
            <a:chOff x="0" y="0"/>
            <a:chExt cx="5407188" cy="1768636"/>
          </a:xfrm>
        </p:grpSpPr>
        <p:sp>
          <p:nvSpPr>
            <p:cNvPr id="9" name="Freeform 9"/>
            <p:cNvSpPr/>
            <p:nvPr/>
          </p:nvSpPr>
          <p:spPr>
            <a:xfrm>
              <a:off x="0" y="0"/>
              <a:ext cx="5407188" cy="1768636"/>
            </a:xfrm>
            <a:custGeom>
              <a:avLst/>
              <a:gdLst/>
              <a:ahLst/>
              <a:cxnLst/>
              <a:rect l="l" t="t" r="r" b="b"/>
              <a:pathLst>
                <a:path w="5407188" h="1768636">
                  <a:moveTo>
                    <a:pt x="0" y="0"/>
                  </a:moveTo>
                  <a:lnTo>
                    <a:pt x="5407188" y="0"/>
                  </a:lnTo>
                  <a:lnTo>
                    <a:pt x="5407188" y="1768636"/>
                  </a:lnTo>
                  <a:lnTo>
                    <a:pt x="0" y="1768636"/>
                  </a:lnTo>
                  <a:close/>
                </a:path>
              </a:pathLst>
            </a:custGeom>
            <a:solidFill>
              <a:srgbClr val="4B39B5"/>
            </a:solidFill>
          </p:spPr>
          <p:txBody>
            <a:bodyPr/>
            <a:lstStyle/>
            <a:p>
              <a:endParaRPr lang="zh-TW" altLang="en-US"/>
            </a:p>
          </p:txBody>
        </p:sp>
      </p:grpSp>
      <p:sp>
        <p:nvSpPr>
          <p:cNvPr id="10" name="Freeform 10"/>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11" name="Group 11"/>
          <p:cNvGrpSpPr/>
          <p:nvPr/>
        </p:nvGrpSpPr>
        <p:grpSpPr>
          <a:xfrm>
            <a:off x="14983313" y="9421117"/>
            <a:ext cx="2676716" cy="207276"/>
            <a:chOff x="0" y="0"/>
            <a:chExt cx="3568955" cy="276368"/>
          </a:xfrm>
        </p:grpSpPr>
        <p:grpSp>
          <p:nvGrpSpPr>
            <p:cNvPr id="12" name="Group 12"/>
            <p:cNvGrpSpPr/>
            <p:nvPr/>
          </p:nvGrpSpPr>
          <p:grpSpPr>
            <a:xfrm>
              <a:off x="3301803" y="9216"/>
              <a:ext cx="267153" cy="267153"/>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4" name="TextBox 14"/>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02  </a:t>
              </a:r>
              <a:r>
                <a:rPr lang="en-US" sz="1400" spc="70">
                  <a:solidFill>
                    <a:srgbClr val="FFFFFF"/>
                  </a:solidFill>
                  <a:latin typeface="Montserrat Classic"/>
                </a:rPr>
                <a:t>/  19</a:t>
              </a:r>
            </a:p>
          </p:txBody>
        </p:sp>
      </p:grpSp>
      <p:grpSp>
        <p:nvGrpSpPr>
          <p:cNvPr id="15" name="Group 15"/>
          <p:cNvGrpSpPr/>
          <p:nvPr/>
        </p:nvGrpSpPr>
        <p:grpSpPr>
          <a:xfrm>
            <a:off x="1049166" y="5388827"/>
            <a:ext cx="16230600" cy="3027044"/>
            <a:chOff x="0" y="0"/>
            <a:chExt cx="152618550" cy="28463706"/>
          </a:xfrm>
        </p:grpSpPr>
        <p:sp>
          <p:nvSpPr>
            <p:cNvPr id="16" name="Freeform 16"/>
            <p:cNvSpPr/>
            <p:nvPr/>
          </p:nvSpPr>
          <p:spPr>
            <a:xfrm>
              <a:off x="0" y="0"/>
              <a:ext cx="152618554" cy="28463708"/>
            </a:xfrm>
            <a:custGeom>
              <a:avLst/>
              <a:gdLst/>
              <a:ahLst/>
              <a:cxnLst/>
              <a:rect l="l" t="t" r="r" b="b"/>
              <a:pathLst>
                <a:path w="152618554" h="28463708">
                  <a:moveTo>
                    <a:pt x="152392497" y="0"/>
                  </a:moveTo>
                  <a:lnTo>
                    <a:pt x="0" y="0"/>
                  </a:lnTo>
                  <a:lnTo>
                    <a:pt x="0" y="28463708"/>
                  </a:lnTo>
                  <a:lnTo>
                    <a:pt x="152618554" y="28463708"/>
                  </a:lnTo>
                  <a:lnTo>
                    <a:pt x="152618554" y="0"/>
                  </a:lnTo>
                  <a:lnTo>
                    <a:pt x="152392497" y="0"/>
                  </a:lnTo>
                  <a:close/>
                  <a:moveTo>
                    <a:pt x="152392497" y="28237647"/>
                  </a:moveTo>
                  <a:lnTo>
                    <a:pt x="228600" y="28237647"/>
                  </a:lnTo>
                  <a:lnTo>
                    <a:pt x="228600" y="228600"/>
                  </a:lnTo>
                  <a:lnTo>
                    <a:pt x="152392497" y="228600"/>
                  </a:lnTo>
                  <a:lnTo>
                    <a:pt x="152392497" y="28237647"/>
                  </a:lnTo>
                  <a:close/>
                </a:path>
              </a:pathLst>
            </a:custGeom>
            <a:solidFill>
              <a:srgbClr val="FFFFFF"/>
            </a:solidFill>
          </p:spPr>
          <p:txBody>
            <a:bodyPr/>
            <a:lstStyle/>
            <a:p>
              <a:endParaRPr lang="zh-TW" altLang="en-US"/>
            </a:p>
          </p:txBody>
        </p:sp>
      </p:grpSp>
      <p:sp>
        <p:nvSpPr>
          <p:cNvPr id="17" name="AutoShape 17"/>
          <p:cNvSpPr/>
          <p:nvPr/>
        </p:nvSpPr>
        <p:spPr>
          <a:xfrm rot="-10800000">
            <a:off x="4069002" y="5888701"/>
            <a:ext cx="10360" cy="2114593"/>
          </a:xfrm>
          <a:prstGeom prst="rect">
            <a:avLst/>
          </a:prstGeom>
          <a:solidFill>
            <a:srgbClr val="FFFFFF"/>
          </a:solidFill>
        </p:spPr>
        <p:txBody>
          <a:bodyPr/>
          <a:lstStyle/>
          <a:p>
            <a:endParaRPr lang="zh-TW" altLang="en-US"/>
          </a:p>
        </p:txBody>
      </p:sp>
      <p:sp>
        <p:nvSpPr>
          <p:cNvPr id="18" name="AutoShape 18"/>
          <p:cNvSpPr/>
          <p:nvPr/>
        </p:nvSpPr>
        <p:spPr>
          <a:xfrm rot="-10800000">
            <a:off x="7407386" y="5888701"/>
            <a:ext cx="8953" cy="2114593"/>
          </a:xfrm>
          <a:prstGeom prst="rect">
            <a:avLst/>
          </a:prstGeom>
          <a:solidFill>
            <a:srgbClr val="FFFFFF"/>
          </a:solidFill>
        </p:spPr>
        <p:txBody>
          <a:bodyPr/>
          <a:lstStyle/>
          <a:p>
            <a:endParaRPr lang="zh-TW" altLang="en-US"/>
          </a:p>
        </p:txBody>
      </p:sp>
      <p:sp>
        <p:nvSpPr>
          <p:cNvPr id="19" name="AutoShape 19"/>
          <p:cNvSpPr/>
          <p:nvPr/>
        </p:nvSpPr>
        <p:spPr>
          <a:xfrm rot="-10800000">
            <a:off x="10563762" y="5888701"/>
            <a:ext cx="9228" cy="2114593"/>
          </a:xfrm>
          <a:prstGeom prst="rect">
            <a:avLst/>
          </a:prstGeom>
          <a:solidFill>
            <a:srgbClr val="FFFFFF"/>
          </a:solidFill>
        </p:spPr>
        <p:txBody>
          <a:bodyPr/>
          <a:lstStyle/>
          <a:p>
            <a:endParaRPr lang="zh-TW" altLang="en-US"/>
          </a:p>
        </p:txBody>
      </p:sp>
      <p:sp>
        <p:nvSpPr>
          <p:cNvPr id="20" name="AutoShape 20"/>
          <p:cNvSpPr/>
          <p:nvPr/>
        </p:nvSpPr>
        <p:spPr>
          <a:xfrm rot="-10800000">
            <a:off x="13897927" y="5888701"/>
            <a:ext cx="9025" cy="2114593"/>
          </a:xfrm>
          <a:prstGeom prst="rect">
            <a:avLst/>
          </a:prstGeom>
          <a:solidFill>
            <a:srgbClr val="FFFFFF"/>
          </a:solidFill>
        </p:spPr>
        <p:txBody>
          <a:bodyPr/>
          <a:lstStyle/>
          <a:p>
            <a:endParaRPr lang="zh-TW" altLang="en-US"/>
          </a:p>
        </p:txBody>
      </p:sp>
      <p:sp>
        <p:nvSpPr>
          <p:cNvPr id="21" name="TextBox 21"/>
          <p:cNvSpPr txBox="1"/>
          <p:nvPr/>
        </p:nvSpPr>
        <p:spPr>
          <a:xfrm>
            <a:off x="1689540" y="1614571"/>
            <a:ext cx="5148560" cy="1024211"/>
          </a:xfrm>
          <a:prstGeom prst="rect">
            <a:avLst/>
          </a:prstGeom>
        </p:spPr>
        <p:txBody>
          <a:bodyPr lIns="0" tIns="0" rIns="0" bIns="0" rtlCol="0" anchor="t">
            <a:spAutoFit/>
          </a:bodyPr>
          <a:lstStyle/>
          <a:p>
            <a:pPr algn="ctr">
              <a:lnSpc>
                <a:spcPts val="8400"/>
              </a:lnSpc>
            </a:pPr>
            <a:r>
              <a:rPr lang="en-US" sz="6000">
                <a:solidFill>
                  <a:srgbClr val="FFFFFF"/>
                </a:solidFill>
                <a:latin typeface="Fredoka Bold"/>
              </a:rPr>
              <a:t>DIRECTIONS</a:t>
            </a:r>
          </a:p>
        </p:txBody>
      </p:sp>
      <p:grpSp>
        <p:nvGrpSpPr>
          <p:cNvPr id="22" name="Group 22"/>
          <p:cNvGrpSpPr/>
          <p:nvPr/>
        </p:nvGrpSpPr>
        <p:grpSpPr>
          <a:xfrm>
            <a:off x="1483167" y="5906136"/>
            <a:ext cx="2178183" cy="1795693"/>
            <a:chOff x="0" y="0"/>
            <a:chExt cx="2904244" cy="2394257"/>
          </a:xfrm>
        </p:grpSpPr>
        <p:sp>
          <p:nvSpPr>
            <p:cNvPr id="23" name="TextBox 23"/>
            <p:cNvSpPr txBox="1"/>
            <p:nvPr/>
          </p:nvSpPr>
          <p:spPr>
            <a:xfrm>
              <a:off x="0" y="-57150"/>
              <a:ext cx="1830584" cy="700650"/>
            </a:xfrm>
            <a:prstGeom prst="rect">
              <a:avLst/>
            </a:prstGeom>
          </p:spPr>
          <p:txBody>
            <a:bodyPr lIns="0" tIns="0" rIns="0" bIns="0" rtlCol="0" anchor="t">
              <a:spAutoFit/>
            </a:bodyPr>
            <a:lstStyle/>
            <a:p>
              <a:pPr>
                <a:lnSpc>
                  <a:spcPts val="4489"/>
                </a:lnSpc>
              </a:pPr>
              <a:r>
                <a:rPr lang="en-US" sz="3207">
                  <a:solidFill>
                    <a:srgbClr val="FFFFFF"/>
                  </a:solidFill>
                  <a:latin typeface="Fredoka Bold"/>
                </a:rPr>
                <a:t>01</a:t>
              </a:r>
            </a:p>
          </p:txBody>
        </p:sp>
        <p:sp>
          <p:nvSpPr>
            <p:cNvPr id="24" name="TextBox 24"/>
            <p:cNvSpPr txBox="1"/>
            <p:nvPr/>
          </p:nvSpPr>
          <p:spPr>
            <a:xfrm>
              <a:off x="0" y="798424"/>
              <a:ext cx="2904244" cy="1595833"/>
            </a:xfrm>
            <a:prstGeom prst="rect">
              <a:avLst/>
            </a:prstGeom>
          </p:spPr>
          <p:txBody>
            <a:bodyPr lIns="0" tIns="0" rIns="0" bIns="0" rtlCol="0" anchor="t">
              <a:spAutoFit/>
            </a:bodyPr>
            <a:lstStyle/>
            <a:p>
              <a:pPr>
                <a:lnSpc>
                  <a:spcPts val="2382"/>
                </a:lnSpc>
              </a:pPr>
              <a:r>
                <a:rPr lang="en-US" sz="1832" spc="18">
                  <a:solidFill>
                    <a:srgbClr val="FFFFFF"/>
                  </a:solidFill>
                  <a:latin typeface="Montserrat"/>
                </a:rPr>
                <a:t>Write down your answers on a notepad in your computer.</a:t>
              </a:r>
            </a:p>
          </p:txBody>
        </p:sp>
      </p:grpSp>
      <p:grpSp>
        <p:nvGrpSpPr>
          <p:cNvPr id="25" name="Group 25"/>
          <p:cNvGrpSpPr/>
          <p:nvPr/>
        </p:nvGrpSpPr>
        <p:grpSpPr>
          <a:xfrm>
            <a:off x="7982297" y="5906136"/>
            <a:ext cx="2178183" cy="1192762"/>
            <a:chOff x="0" y="0"/>
            <a:chExt cx="2904244" cy="1590349"/>
          </a:xfrm>
        </p:grpSpPr>
        <p:sp>
          <p:nvSpPr>
            <p:cNvPr id="26" name="TextBox 26"/>
            <p:cNvSpPr txBox="1"/>
            <p:nvPr/>
          </p:nvSpPr>
          <p:spPr>
            <a:xfrm>
              <a:off x="0" y="-57150"/>
              <a:ext cx="1830584" cy="700650"/>
            </a:xfrm>
            <a:prstGeom prst="rect">
              <a:avLst/>
            </a:prstGeom>
          </p:spPr>
          <p:txBody>
            <a:bodyPr lIns="0" tIns="0" rIns="0" bIns="0" rtlCol="0" anchor="t">
              <a:spAutoFit/>
            </a:bodyPr>
            <a:lstStyle/>
            <a:p>
              <a:pPr>
                <a:lnSpc>
                  <a:spcPts val="4489"/>
                </a:lnSpc>
              </a:pPr>
              <a:r>
                <a:rPr lang="en-US" sz="3207">
                  <a:solidFill>
                    <a:srgbClr val="FFFFFF"/>
                  </a:solidFill>
                  <a:latin typeface="Fredoka Bold"/>
                </a:rPr>
                <a:t>03</a:t>
              </a:r>
            </a:p>
          </p:txBody>
        </p:sp>
        <p:sp>
          <p:nvSpPr>
            <p:cNvPr id="27" name="TextBox 27"/>
            <p:cNvSpPr txBox="1"/>
            <p:nvPr/>
          </p:nvSpPr>
          <p:spPr>
            <a:xfrm>
              <a:off x="0" y="798424"/>
              <a:ext cx="2904244" cy="791926"/>
            </a:xfrm>
            <a:prstGeom prst="rect">
              <a:avLst/>
            </a:prstGeom>
          </p:spPr>
          <p:txBody>
            <a:bodyPr lIns="0" tIns="0" rIns="0" bIns="0" rtlCol="0" anchor="t">
              <a:spAutoFit/>
            </a:bodyPr>
            <a:lstStyle/>
            <a:p>
              <a:pPr>
                <a:lnSpc>
                  <a:spcPts val="2382"/>
                </a:lnSpc>
              </a:pPr>
              <a:r>
                <a:rPr lang="en-US" sz="1832" spc="18">
                  <a:solidFill>
                    <a:srgbClr val="FFFFFF"/>
                  </a:solidFill>
                  <a:latin typeface="Montserrat"/>
                </a:rPr>
                <a:t>Strictly no taking of screenshots.</a:t>
              </a:r>
            </a:p>
          </p:txBody>
        </p:sp>
      </p:grpSp>
      <p:grpSp>
        <p:nvGrpSpPr>
          <p:cNvPr id="28" name="Group 28"/>
          <p:cNvGrpSpPr/>
          <p:nvPr/>
        </p:nvGrpSpPr>
        <p:grpSpPr>
          <a:xfrm>
            <a:off x="4659917" y="5906136"/>
            <a:ext cx="2178183" cy="1192762"/>
            <a:chOff x="0" y="0"/>
            <a:chExt cx="2904244" cy="1590349"/>
          </a:xfrm>
        </p:grpSpPr>
        <p:sp>
          <p:nvSpPr>
            <p:cNvPr id="29" name="TextBox 29"/>
            <p:cNvSpPr txBox="1"/>
            <p:nvPr/>
          </p:nvSpPr>
          <p:spPr>
            <a:xfrm>
              <a:off x="0" y="-57150"/>
              <a:ext cx="1830584" cy="700650"/>
            </a:xfrm>
            <a:prstGeom prst="rect">
              <a:avLst/>
            </a:prstGeom>
          </p:spPr>
          <p:txBody>
            <a:bodyPr lIns="0" tIns="0" rIns="0" bIns="0" rtlCol="0" anchor="t">
              <a:spAutoFit/>
            </a:bodyPr>
            <a:lstStyle/>
            <a:p>
              <a:pPr>
                <a:lnSpc>
                  <a:spcPts val="4489"/>
                </a:lnSpc>
              </a:pPr>
              <a:r>
                <a:rPr lang="en-US" sz="3207">
                  <a:solidFill>
                    <a:srgbClr val="FFFFFF"/>
                  </a:solidFill>
                  <a:latin typeface="Fredoka Bold"/>
                </a:rPr>
                <a:t>02</a:t>
              </a:r>
            </a:p>
          </p:txBody>
        </p:sp>
        <p:sp>
          <p:nvSpPr>
            <p:cNvPr id="30" name="TextBox 30"/>
            <p:cNvSpPr txBox="1"/>
            <p:nvPr/>
          </p:nvSpPr>
          <p:spPr>
            <a:xfrm>
              <a:off x="0" y="798424"/>
              <a:ext cx="2904244" cy="791926"/>
            </a:xfrm>
            <a:prstGeom prst="rect">
              <a:avLst/>
            </a:prstGeom>
          </p:spPr>
          <p:txBody>
            <a:bodyPr lIns="0" tIns="0" rIns="0" bIns="0" rtlCol="0" anchor="t">
              <a:spAutoFit/>
            </a:bodyPr>
            <a:lstStyle/>
            <a:p>
              <a:pPr>
                <a:lnSpc>
                  <a:spcPts val="2382"/>
                </a:lnSpc>
              </a:pPr>
              <a:r>
                <a:rPr lang="en-US" sz="1832" spc="18">
                  <a:solidFill>
                    <a:srgbClr val="FFFFFF"/>
                  </a:solidFill>
                  <a:latin typeface="Montserrat"/>
                </a:rPr>
                <a:t>Strictly no opening of notes.</a:t>
              </a:r>
            </a:p>
          </p:txBody>
        </p:sp>
      </p:grpSp>
      <p:grpSp>
        <p:nvGrpSpPr>
          <p:cNvPr id="31" name="Group 31"/>
          <p:cNvGrpSpPr/>
          <p:nvPr/>
        </p:nvGrpSpPr>
        <p:grpSpPr>
          <a:xfrm>
            <a:off x="11281853" y="5906136"/>
            <a:ext cx="2178183" cy="2097158"/>
            <a:chOff x="0" y="0"/>
            <a:chExt cx="2904244" cy="2796211"/>
          </a:xfrm>
        </p:grpSpPr>
        <p:sp>
          <p:nvSpPr>
            <p:cNvPr id="32" name="TextBox 32"/>
            <p:cNvSpPr txBox="1"/>
            <p:nvPr/>
          </p:nvSpPr>
          <p:spPr>
            <a:xfrm>
              <a:off x="0" y="-57150"/>
              <a:ext cx="1830584" cy="700650"/>
            </a:xfrm>
            <a:prstGeom prst="rect">
              <a:avLst/>
            </a:prstGeom>
          </p:spPr>
          <p:txBody>
            <a:bodyPr lIns="0" tIns="0" rIns="0" bIns="0" rtlCol="0" anchor="t">
              <a:spAutoFit/>
            </a:bodyPr>
            <a:lstStyle/>
            <a:p>
              <a:pPr>
                <a:lnSpc>
                  <a:spcPts val="4489"/>
                </a:lnSpc>
              </a:pPr>
              <a:r>
                <a:rPr lang="en-US" sz="3207">
                  <a:solidFill>
                    <a:srgbClr val="FFFFFF"/>
                  </a:solidFill>
                  <a:latin typeface="Fredoka Bold"/>
                </a:rPr>
                <a:t>04</a:t>
              </a:r>
            </a:p>
          </p:txBody>
        </p:sp>
        <p:sp>
          <p:nvSpPr>
            <p:cNvPr id="33" name="TextBox 33"/>
            <p:cNvSpPr txBox="1"/>
            <p:nvPr/>
          </p:nvSpPr>
          <p:spPr>
            <a:xfrm>
              <a:off x="0" y="798424"/>
              <a:ext cx="2904244" cy="1997787"/>
            </a:xfrm>
            <a:prstGeom prst="rect">
              <a:avLst/>
            </a:prstGeom>
          </p:spPr>
          <p:txBody>
            <a:bodyPr lIns="0" tIns="0" rIns="0" bIns="0" rtlCol="0" anchor="t">
              <a:spAutoFit/>
            </a:bodyPr>
            <a:lstStyle/>
            <a:p>
              <a:pPr>
                <a:lnSpc>
                  <a:spcPts val="2382"/>
                </a:lnSpc>
              </a:pPr>
              <a:r>
                <a:rPr lang="en-US" sz="1832" spc="18">
                  <a:solidFill>
                    <a:srgbClr val="FFFFFF"/>
                  </a:solidFill>
                  <a:latin typeface="Montserrat"/>
                </a:rPr>
                <a:t>Not following instructions will not be accepted regardless if the answer is correct.</a:t>
              </a:r>
            </a:p>
          </p:txBody>
        </p:sp>
      </p:grpSp>
      <p:grpSp>
        <p:nvGrpSpPr>
          <p:cNvPr id="34" name="Group 34"/>
          <p:cNvGrpSpPr/>
          <p:nvPr/>
        </p:nvGrpSpPr>
        <p:grpSpPr>
          <a:xfrm>
            <a:off x="14478976" y="5906136"/>
            <a:ext cx="2178183" cy="1494227"/>
            <a:chOff x="0" y="0"/>
            <a:chExt cx="2904244" cy="1992303"/>
          </a:xfrm>
        </p:grpSpPr>
        <p:sp>
          <p:nvSpPr>
            <p:cNvPr id="35" name="TextBox 35"/>
            <p:cNvSpPr txBox="1"/>
            <p:nvPr/>
          </p:nvSpPr>
          <p:spPr>
            <a:xfrm>
              <a:off x="0" y="-57150"/>
              <a:ext cx="1830584" cy="700650"/>
            </a:xfrm>
            <a:prstGeom prst="rect">
              <a:avLst/>
            </a:prstGeom>
          </p:spPr>
          <p:txBody>
            <a:bodyPr lIns="0" tIns="0" rIns="0" bIns="0" rtlCol="0" anchor="t">
              <a:spAutoFit/>
            </a:bodyPr>
            <a:lstStyle/>
            <a:p>
              <a:pPr>
                <a:lnSpc>
                  <a:spcPts val="4489"/>
                </a:lnSpc>
              </a:pPr>
              <a:r>
                <a:rPr lang="en-US" sz="3207">
                  <a:solidFill>
                    <a:srgbClr val="FFFFFF"/>
                  </a:solidFill>
                  <a:latin typeface="Fredoka Bold"/>
                </a:rPr>
                <a:t>05</a:t>
              </a:r>
            </a:p>
          </p:txBody>
        </p:sp>
        <p:sp>
          <p:nvSpPr>
            <p:cNvPr id="36" name="TextBox 36"/>
            <p:cNvSpPr txBox="1"/>
            <p:nvPr/>
          </p:nvSpPr>
          <p:spPr>
            <a:xfrm>
              <a:off x="0" y="798424"/>
              <a:ext cx="2904244" cy="1193880"/>
            </a:xfrm>
            <a:prstGeom prst="rect">
              <a:avLst/>
            </a:prstGeom>
          </p:spPr>
          <p:txBody>
            <a:bodyPr lIns="0" tIns="0" rIns="0" bIns="0" rtlCol="0" anchor="t">
              <a:spAutoFit/>
            </a:bodyPr>
            <a:lstStyle/>
            <a:p>
              <a:pPr>
                <a:lnSpc>
                  <a:spcPts val="2382"/>
                </a:lnSpc>
              </a:pPr>
              <a:r>
                <a:rPr lang="en-US" sz="1832" spc="18">
                  <a:solidFill>
                    <a:srgbClr val="FFFFFF"/>
                  </a:solidFill>
                  <a:latin typeface="Montserrat"/>
                </a:rPr>
                <a:t>Questions will be flashed for 45 seconds.</a:t>
              </a:r>
            </a:p>
          </p:txBody>
        </p:sp>
      </p:grpSp>
      <p:sp>
        <p:nvSpPr>
          <p:cNvPr id="37" name="TextBox 37"/>
          <p:cNvSpPr txBox="1"/>
          <p:nvPr/>
        </p:nvSpPr>
        <p:spPr>
          <a:xfrm>
            <a:off x="627024" y="9443623"/>
            <a:ext cx="1909027" cy="188226"/>
          </a:xfrm>
          <a:prstGeom prst="rect">
            <a:avLst/>
          </a:prstGeom>
        </p:spPr>
        <p:txBody>
          <a:bodyPr lIns="0" tIns="0" rIns="0" bIns="0" rtlCol="0" anchor="t">
            <a:spAutoFit/>
          </a:bodyPr>
          <a:lstStyle/>
          <a:p>
            <a:pPr>
              <a:lnSpc>
                <a:spcPts val="1400"/>
              </a:lnSpc>
            </a:pPr>
            <a:r>
              <a:rPr lang="en-US" sz="1400" spc="70">
                <a:solidFill>
                  <a:srgbClr val="FFFFFF"/>
                </a:solidFill>
                <a:latin typeface="Montserrat Classic"/>
              </a:rPr>
              <a:t>DIRECTIONS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2" name="標題 1">
            <a:extLst>
              <a:ext uri="{FF2B5EF4-FFF2-40B4-BE49-F238E27FC236}">
                <a16:creationId xmlns:a16="http://schemas.microsoft.com/office/drawing/2014/main" id="{42610CE1-7FB0-A8D5-7A38-A68D74365F4C}"/>
              </a:ext>
            </a:extLst>
          </p:cNvPr>
          <p:cNvSpPr>
            <a:spLocks noGrp="1"/>
          </p:cNvSpPr>
          <p:nvPr>
            <p:ph type="title"/>
          </p:nvPr>
        </p:nvSpPr>
        <p:spPr>
          <a:xfrm>
            <a:off x="457200" y="274638"/>
            <a:ext cx="16268700" cy="1143000"/>
          </a:xfrm>
        </p:spPr>
        <p:txBody>
          <a:bodyPr>
            <a:normAutofit/>
          </a:bodyPr>
          <a:lstStyle/>
          <a:p>
            <a:pPr algn="l"/>
            <a:r>
              <a:rPr lang="en-US" altLang="zh-TW" sz="6000">
                <a:latin typeface="華康儷宋 Std W5" panose="02020500000000000000" pitchFamily="18" charset="-120"/>
                <a:ea typeface="華康儷宋 Std W5" panose="02020500000000000000" pitchFamily="18" charset="-120"/>
              </a:rPr>
              <a:t>01</a:t>
            </a:r>
            <a:r>
              <a:rPr lang="zh-TW" altLang="en-US" sz="6000">
                <a:latin typeface="華康儷宋 Std W5" panose="02020500000000000000" pitchFamily="18" charset="-120"/>
                <a:ea typeface="華康儷宋 Std W5" panose="02020500000000000000" pitchFamily="18" charset="-120"/>
              </a:rPr>
              <a:t> 摘要</a:t>
            </a:r>
          </a:p>
        </p:txBody>
      </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chemeClr val="accent2">
              <a:lumMod val="20000"/>
              <a:lumOff val="80000"/>
            </a:schemeClr>
          </a:solidFill>
        </p:spPr>
        <p:txBody>
          <a:bodyPr/>
          <a:lstStyle/>
          <a:p>
            <a:endParaRPr lang="en-US" altLang="zh-TW">
              <a:latin typeface="華康儷宋 Std W3" panose="02020300000000000000" pitchFamily="18" charset="-120"/>
              <a:ea typeface="華康儷宋 Std W3" panose="02020300000000000000" pitchFamily="18" charset="-120"/>
            </a:endParaRPr>
          </a:p>
          <a:p>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研究目的：探討虛擬世界中的負面行為或「悲傷」</a:t>
            </a:r>
          </a:p>
          <a:p>
            <a:r>
              <a:rPr lang="zh-TW" altLang="en-US">
                <a:latin typeface="華康儷宋 Std W3" panose="02020300000000000000" pitchFamily="18" charset="-120"/>
                <a:ea typeface="華康儷宋 Std W3" panose="02020300000000000000" pitchFamily="18" charset="-120"/>
              </a:rPr>
              <a:t>研究方法：觀察和使用者焦點小組</a:t>
            </a:r>
          </a:p>
          <a:p>
            <a:r>
              <a:rPr lang="zh-TW" altLang="en-US">
                <a:latin typeface="華康儷宋 Std W3" panose="02020300000000000000" pitchFamily="18" charset="-120"/>
                <a:ea typeface="華康儷宋 Std W3" panose="02020300000000000000" pitchFamily="18" charset="-120"/>
              </a:rPr>
              <a:t>調查目的：識別悲傷行為及其影響，探查悲傷發生的原因，以及可能的目標和肇事者</a:t>
            </a:r>
          </a:p>
          <a:p>
            <a:r>
              <a:rPr lang="zh-TW" altLang="en-US">
                <a:latin typeface="華康儷宋 Std W3" panose="02020300000000000000" pitchFamily="18" charset="-120"/>
                <a:ea typeface="華康儷宋 Std W3" panose="02020300000000000000" pitchFamily="18" charset="-120"/>
              </a:rPr>
              <a:t>調查結果：指出悲傷行為很常見。</a:t>
            </a:r>
            <a:endParaRPr lang="en-US" altLang="zh-TW">
              <a:latin typeface="華康儷宋 Std W3" panose="02020300000000000000" pitchFamily="18" charset="-120"/>
              <a:ea typeface="華康儷宋 Std W3" panose="02020300000000000000" pitchFamily="18" charset="-120"/>
            </a:endParaRPr>
          </a:p>
          <a:p>
            <a:r>
              <a:rPr lang="zh-TW" altLang="en-US">
                <a:latin typeface="華康儷宋 Std W3" panose="02020300000000000000" pitchFamily="18" charset="-120"/>
                <a:ea typeface="華康儷宋 Std W3" panose="02020300000000000000" pitchFamily="18" charset="-120"/>
              </a:rPr>
              <a:t>典型情況是對虛擬世界較不熟悉的居民受到對虛擬世界較熟悉的人的持續性不可接受的行為</a:t>
            </a:r>
          </a:p>
          <a:p>
            <a:r>
              <a:rPr lang="zh-TW" altLang="en-US">
                <a:latin typeface="華康儷宋 Std W3" panose="02020300000000000000" pitchFamily="18" charset="-120"/>
                <a:ea typeface="華康儷宋 Std W3" panose="02020300000000000000" pitchFamily="18" charset="-120"/>
              </a:rPr>
              <a:t>提出社區和個人的應對策略</a:t>
            </a:r>
          </a:p>
        </p:txBody>
      </p:sp>
    </p:spTree>
    <p:extLst>
      <p:ext uri="{BB962C8B-B14F-4D97-AF65-F5344CB8AC3E}">
        <p14:creationId xmlns:p14="http://schemas.microsoft.com/office/powerpoint/2010/main" val="2363906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2" name="標題 1">
            <a:extLst>
              <a:ext uri="{FF2B5EF4-FFF2-40B4-BE49-F238E27FC236}">
                <a16:creationId xmlns:a16="http://schemas.microsoft.com/office/drawing/2014/main" id="{42610CE1-7FB0-A8D5-7A38-A68D74365F4C}"/>
              </a:ext>
            </a:extLst>
          </p:cNvPr>
          <p:cNvSpPr>
            <a:spLocks noGrp="1"/>
          </p:cNvSpPr>
          <p:nvPr>
            <p:ph type="title"/>
          </p:nvPr>
        </p:nvSpPr>
        <p:spPr>
          <a:xfrm>
            <a:off x="457200" y="274638"/>
            <a:ext cx="16268700" cy="1143000"/>
          </a:xfrm>
        </p:spPr>
        <p:txBody>
          <a:bodyPr>
            <a:normAutofit/>
          </a:bodyPr>
          <a:lstStyle/>
          <a:p>
            <a:pPr algn="l"/>
            <a:r>
              <a:rPr lang="en-US" altLang="zh-TW" sz="6000">
                <a:latin typeface="華康儷宋 Std W5" panose="02020500000000000000" pitchFamily="18" charset="-120"/>
                <a:ea typeface="華康儷宋 Std W5" panose="02020500000000000000" pitchFamily="18" charset="-120"/>
              </a:rPr>
              <a:t>01</a:t>
            </a:r>
            <a:r>
              <a:rPr lang="zh-TW" altLang="en-US" sz="6000">
                <a:latin typeface="華康儷宋 Std W5" panose="02020500000000000000" pitchFamily="18" charset="-120"/>
                <a:ea typeface="華康儷宋 Std W5" panose="02020500000000000000" pitchFamily="18" charset="-120"/>
              </a:rPr>
              <a:t> </a:t>
            </a:r>
          </a:p>
        </p:txBody>
      </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chemeClr val="accent2">
              <a:lumMod val="20000"/>
              <a:lumOff val="80000"/>
            </a:schemeClr>
          </a:solidFill>
        </p:spPr>
        <p:txBody>
          <a:bodyPr/>
          <a:lstStyle/>
          <a:p>
            <a:endParaRPr lang="en-US" altLang="zh-TW">
              <a:latin typeface="華康儷宋 Std W3" panose="02020300000000000000" pitchFamily="18" charset="-120"/>
              <a:ea typeface="華康儷宋 Std W3" panose="02020300000000000000" pitchFamily="18" charset="-120"/>
            </a:endParaRPr>
          </a:p>
          <a:p>
            <a:endParaRPr lang="en-US" altLang="zh-TW">
              <a:latin typeface="華康儷宋 Std W3" panose="02020300000000000000" pitchFamily="18" charset="-120"/>
              <a:ea typeface="華康儷宋 Std W3" panose="02020300000000000000" pitchFamily="18" charset="-120"/>
            </a:endParaRPr>
          </a:p>
          <a:p>
            <a:endParaRPr lang="zh-TW" altLang="en-US">
              <a:latin typeface="華康儷宋 Std W3" panose="02020300000000000000" pitchFamily="18" charset="-120"/>
              <a:ea typeface="華康儷宋 Std W3" panose="02020300000000000000" pitchFamily="18" charset="-120"/>
            </a:endParaRPr>
          </a:p>
        </p:txBody>
      </p:sp>
    </p:spTree>
    <p:extLst>
      <p:ext uri="{BB962C8B-B14F-4D97-AF65-F5344CB8AC3E}">
        <p14:creationId xmlns:p14="http://schemas.microsoft.com/office/powerpoint/2010/main" val="289376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BD49"/>
        </a:solidFill>
        <a:effectLst/>
      </p:bgPr>
    </p:bg>
    <p:spTree>
      <p:nvGrpSpPr>
        <p:cNvPr id="1" name=""/>
        <p:cNvGrpSpPr/>
        <p:nvPr/>
      </p:nvGrpSpPr>
      <p:grpSpPr>
        <a:xfrm>
          <a:off x="0" y="0"/>
          <a:ext cx="0" cy="0"/>
          <a:chOff x="0" y="0"/>
          <a:chExt cx="0" cy="0"/>
        </a:xfrm>
      </p:grpSpPr>
      <p:sp>
        <p:nvSpPr>
          <p:cNvPr id="2" name="TextBox 2"/>
          <p:cNvSpPr txBox="1"/>
          <p:nvPr/>
        </p:nvSpPr>
        <p:spPr>
          <a:xfrm>
            <a:off x="1260199" y="3575092"/>
            <a:ext cx="5357047" cy="1812163"/>
          </a:xfrm>
          <a:prstGeom prst="rect">
            <a:avLst/>
          </a:prstGeom>
        </p:spPr>
        <p:txBody>
          <a:bodyPr lIns="0" tIns="0" rIns="0" bIns="0" rtlCol="0" anchor="t">
            <a:spAutoFit/>
          </a:bodyPr>
          <a:lstStyle/>
          <a:p>
            <a:pPr>
              <a:lnSpc>
                <a:spcPts val="12599"/>
              </a:lnSpc>
            </a:pPr>
            <a:r>
              <a:rPr lang="en-US" altLang="zh-TW" sz="20000">
                <a:solidFill>
                  <a:srgbClr val="FFFFFF"/>
                </a:solidFill>
                <a:latin typeface="Fredoka Bold"/>
              </a:rPr>
              <a:t>0</a:t>
            </a:r>
            <a:r>
              <a:rPr lang="en-US" sz="20000">
                <a:solidFill>
                  <a:srgbClr val="FFFFFF"/>
                </a:solidFill>
                <a:latin typeface="Fredoka Bold"/>
              </a:rPr>
              <a:t>2</a:t>
            </a:r>
          </a:p>
        </p:txBody>
      </p:sp>
      <p:grpSp>
        <p:nvGrpSpPr>
          <p:cNvPr id="3" name="Group 3"/>
          <p:cNvGrpSpPr/>
          <p:nvPr/>
        </p:nvGrpSpPr>
        <p:grpSpPr>
          <a:xfrm>
            <a:off x="8530844" y="490892"/>
            <a:ext cx="8566686" cy="8566686"/>
            <a:chOff x="0" y="0"/>
            <a:chExt cx="11422248" cy="11422248"/>
          </a:xfrm>
        </p:grpSpPr>
        <p:grpSp>
          <p:nvGrpSpPr>
            <p:cNvPr id="4" name="Group 4"/>
            <p:cNvGrpSpPr/>
            <p:nvPr/>
          </p:nvGrpSpPr>
          <p:grpSpPr>
            <a:xfrm>
              <a:off x="0" y="0"/>
              <a:ext cx="11422248" cy="114222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zh-TW" altLang="en-US"/>
              </a:p>
            </p:txBody>
          </p:sp>
        </p:grpSp>
        <p:grpSp>
          <p:nvGrpSpPr>
            <p:cNvPr id="6" name="Group 6"/>
            <p:cNvGrpSpPr/>
            <p:nvPr/>
          </p:nvGrpSpPr>
          <p:grpSpPr>
            <a:xfrm>
              <a:off x="928641" y="909160"/>
              <a:ext cx="9564966" cy="956496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zh-TW" altLang="en-US"/>
              </a:p>
            </p:txBody>
          </p:sp>
        </p:grpSp>
      </p:grpSp>
      <p:sp>
        <p:nvSpPr>
          <p:cNvPr id="8" name="Freeform 8"/>
          <p:cNvSpPr/>
          <p:nvPr/>
        </p:nvSpPr>
        <p:spPr>
          <a:xfrm>
            <a:off x="7255112" y="487510"/>
            <a:ext cx="10203358" cy="9799490"/>
          </a:xfrm>
          <a:custGeom>
            <a:avLst/>
            <a:gdLst/>
            <a:ahLst/>
            <a:cxnLst/>
            <a:rect l="l" t="t" r="r" b="b"/>
            <a:pathLst>
              <a:path w="10203358" h="9799490">
                <a:moveTo>
                  <a:pt x="0" y="0"/>
                </a:moveTo>
                <a:lnTo>
                  <a:pt x="10203358" y="0"/>
                </a:lnTo>
                <a:lnTo>
                  <a:pt x="10203358" y="9799490"/>
                </a:lnTo>
                <a:lnTo>
                  <a:pt x="0" y="9799490"/>
                </a:lnTo>
                <a:lnTo>
                  <a:pt x="0" y="0"/>
                </a:lnTo>
                <a:close/>
              </a:path>
            </a:pathLst>
          </a:custGeom>
          <a:blipFill>
            <a:blip r:embed="rId2"/>
            <a:stretch>
              <a:fillRect r="-10720" b="-15862"/>
            </a:stretch>
          </a:blipFill>
        </p:spPr>
        <p:txBody>
          <a:bodyPr/>
          <a:lstStyle/>
          <a:p>
            <a:endParaRPr lang="zh-TW" altLang="en-US"/>
          </a:p>
        </p:txBody>
      </p:sp>
      <p:sp>
        <p:nvSpPr>
          <p:cNvPr id="9" name="Freeform 9"/>
          <p:cNvSpPr/>
          <p:nvPr/>
        </p:nvSpPr>
        <p:spPr>
          <a:xfrm rot="1398259">
            <a:off x="8594743" y="1523479"/>
            <a:ext cx="1637940" cy="1289505"/>
          </a:xfrm>
          <a:custGeom>
            <a:avLst/>
            <a:gdLst/>
            <a:ahLst/>
            <a:cxnLst/>
            <a:rect l="l" t="t" r="r" b="b"/>
            <a:pathLst>
              <a:path w="1637940" h="1289505">
                <a:moveTo>
                  <a:pt x="0" y="0"/>
                </a:moveTo>
                <a:lnTo>
                  <a:pt x="1637940" y="0"/>
                </a:lnTo>
                <a:lnTo>
                  <a:pt x="1637940" y="1289505"/>
                </a:lnTo>
                <a:lnTo>
                  <a:pt x="0" y="1289505"/>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0" name="Freeform 10"/>
          <p:cNvSpPr/>
          <p:nvPr/>
        </p:nvSpPr>
        <p:spPr>
          <a:xfrm rot="-1288589">
            <a:off x="15236159" y="809551"/>
            <a:ext cx="1181173" cy="1561648"/>
          </a:xfrm>
          <a:custGeom>
            <a:avLst/>
            <a:gdLst/>
            <a:ahLst/>
            <a:cxnLst/>
            <a:rect l="l" t="t" r="r" b="b"/>
            <a:pathLst>
              <a:path w="1181173" h="1561648">
                <a:moveTo>
                  <a:pt x="0" y="0"/>
                </a:moveTo>
                <a:lnTo>
                  <a:pt x="1181173" y="0"/>
                </a:lnTo>
                <a:lnTo>
                  <a:pt x="1181173" y="1561648"/>
                </a:lnTo>
                <a:lnTo>
                  <a:pt x="0" y="1561648"/>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1" name="Freeform 11"/>
          <p:cNvSpPr/>
          <p:nvPr/>
        </p:nvSpPr>
        <p:spPr>
          <a:xfrm>
            <a:off x="15295083" y="65158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2" name="文字方塊 11">
            <a:extLst>
              <a:ext uri="{FF2B5EF4-FFF2-40B4-BE49-F238E27FC236}">
                <a16:creationId xmlns:a16="http://schemas.microsoft.com/office/drawing/2014/main" id="{BBF662CB-B471-43F4-BDC5-D1F2F098D2D4}"/>
              </a:ext>
            </a:extLst>
          </p:cNvPr>
          <p:cNvSpPr txBox="1"/>
          <p:nvPr/>
        </p:nvSpPr>
        <p:spPr>
          <a:xfrm>
            <a:off x="1260199" y="5143500"/>
            <a:ext cx="6023429" cy="1569660"/>
          </a:xfrm>
          <a:prstGeom prst="rect">
            <a:avLst/>
          </a:prstGeom>
          <a:noFill/>
        </p:spPr>
        <p:txBody>
          <a:bodyPr wrap="square" rtlCol="0">
            <a:spAutoFit/>
          </a:bodyPr>
          <a:lstStyle/>
          <a:p>
            <a:r>
              <a:rPr lang="zh-TW" altLang="en-US" sz="9600">
                <a:solidFill>
                  <a:schemeClr val="bg1"/>
                </a:solidFill>
                <a:latin typeface="華康儷宋 Std W3" panose="02020300000000000000" pitchFamily="18" charset="-120"/>
                <a:ea typeface="華康儷宋 Std W3" panose="02020300000000000000" pitchFamily="18" charset="-120"/>
              </a:rPr>
              <a:t>標題</a:t>
            </a:r>
          </a:p>
        </p:txBody>
      </p:sp>
    </p:spTree>
    <p:extLst>
      <p:ext uri="{BB962C8B-B14F-4D97-AF65-F5344CB8AC3E}">
        <p14:creationId xmlns:p14="http://schemas.microsoft.com/office/powerpoint/2010/main" val="1469633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2" name="標題 1">
            <a:extLst>
              <a:ext uri="{FF2B5EF4-FFF2-40B4-BE49-F238E27FC236}">
                <a16:creationId xmlns:a16="http://schemas.microsoft.com/office/drawing/2014/main" id="{42610CE1-7FB0-A8D5-7A38-A68D74365F4C}"/>
              </a:ext>
            </a:extLst>
          </p:cNvPr>
          <p:cNvSpPr>
            <a:spLocks noGrp="1"/>
          </p:cNvSpPr>
          <p:nvPr>
            <p:ph type="title"/>
          </p:nvPr>
        </p:nvSpPr>
        <p:spPr>
          <a:xfrm>
            <a:off x="457200" y="274638"/>
            <a:ext cx="16268700" cy="1143000"/>
          </a:xfrm>
        </p:spPr>
        <p:txBody>
          <a:bodyPr>
            <a:normAutofit/>
          </a:bodyPr>
          <a:lstStyle/>
          <a:p>
            <a:pPr algn="l"/>
            <a:r>
              <a:rPr lang="en-US" altLang="zh-TW" sz="6000">
                <a:latin typeface="華康儷宋 Std W5" panose="02020500000000000000" pitchFamily="18" charset="-120"/>
                <a:ea typeface="華康儷宋 Std W5" panose="02020500000000000000" pitchFamily="18" charset="-120"/>
              </a:rPr>
              <a:t>02</a:t>
            </a:r>
            <a:r>
              <a:rPr lang="zh-TW" altLang="en-US" sz="6000">
                <a:latin typeface="華康儷宋 Std W5" panose="02020500000000000000" pitchFamily="18" charset="-120"/>
                <a:ea typeface="華康儷宋 Std W5" panose="02020500000000000000" pitchFamily="18" charset="-120"/>
              </a:rPr>
              <a:t> </a:t>
            </a:r>
          </a:p>
        </p:txBody>
      </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lstStyle/>
          <a:p>
            <a:endParaRPr lang="en-US" altLang="zh-TW">
              <a:latin typeface="華康儷宋 Std W3" panose="02020300000000000000" pitchFamily="18" charset="-120"/>
              <a:ea typeface="華康儷宋 Std W3" panose="02020300000000000000" pitchFamily="18" charset="-120"/>
            </a:endParaRPr>
          </a:p>
          <a:p>
            <a:endParaRPr lang="zh-TW" altLang="en-US">
              <a:latin typeface="華康儷宋 Std W3" panose="02020300000000000000" pitchFamily="18" charset="-120"/>
              <a:ea typeface="華康儷宋 Std W3" panose="02020300000000000000" pitchFamily="18" charset="-120"/>
            </a:endParaRPr>
          </a:p>
        </p:txBody>
      </p:sp>
    </p:spTree>
    <p:extLst>
      <p:ext uri="{BB962C8B-B14F-4D97-AF65-F5344CB8AC3E}">
        <p14:creationId xmlns:p14="http://schemas.microsoft.com/office/powerpoint/2010/main" val="3434409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EFA2"/>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2" name="標題 1">
            <a:extLst>
              <a:ext uri="{FF2B5EF4-FFF2-40B4-BE49-F238E27FC236}">
                <a16:creationId xmlns:a16="http://schemas.microsoft.com/office/drawing/2014/main" id="{42610CE1-7FB0-A8D5-7A38-A68D74365F4C}"/>
              </a:ext>
            </a:extLst>
          </p:cNvPr>
          <p:cNvSpPr>
            <a:spLocks noGrp="1"/>
          </p:cNvSpPr>
          <p:nvPr>
            <p:ph type="title"/>
          </p:nvPr>
        </p:nvSpPr>
        <p:spPr>
          <a:xfrm>
            <a:off x="457200" y="274638"/>
            <a:ext cx="16268700" cy="1143000"/>
          </a:xfrm>
        </p:spPr>
        <p:txBody>
          <a:bodyPr>
            <a:normAutofit/>
          </a:bodyPr>
          <a:lstStyle/>
          <a:p>
            <a:pPr algn="l"/>
            <a:r>
              <a:rPr lang="en-US" altLang="zh-TW" sz="6000">
                <a:latin typeface="華康儷宋 Std W5" panose="02020500000000000000" pitchFamily="18" charset="-120"/>
                <a:ea typeface="華康儷宋 Std W5" panose="02020500000000000000" pitchFamily="18" charset="-120"/>
              </a:rPr>
              <a:t>02</a:t>
            </a:r>
            <a:r>
              <a:rPr lang="zh-TW" altLang="en-US" sz="6000">
                <a:latin typeface="華康儷宋 Std W5" panose="02020500000000000000" pitchFamily="18" charset="-120"/>
                <a:ea typeface="華康儷宋 Std W5" panose="02020500000000000000" pitchFamily="18" charset="-120"/>
              </a:rPr>
              <a:t> </a:t>
            </a:r>
          </a:p>
        </p:txBody>
      </p:sp>
      <p:sp>
        <p:nvSpPr>
          <p:cNvPr id="4" name="內容版面配置區 3">
            <a:extLst>
              <a:ext uri="{FF2B5EF4-FFF2-40B4-BE49-F238E27FC236}">
                <a16:creationId xmlns:a16="http://schemas.microsoft.com/office/drawing/2014/main" id="{46638DA8-62FE-3B6F-317E-5D3820164899}"/>
              </a:ext>
            </a:extLst>
          </p:cNvPr>
          <p:cNvSpPr>
            <a:spLocks noGrp="1"/>
          </p:cNvSpPr>
          <p:nvPr>
            <p:ph idx="1"/>
          </p:nvPr>
        </p:nvSpPr>
        <p:spPr>
          <a:xfrm>
            <a:off x="457199" y="2066544"/>
            <a:ext cx="17202829" cy="7026656"/>
          </a:xfrm>
          <a:prstGeom prst="roundRect">
            <a:avLst/>
          </a:prstGeom>
          <a:solidFill>
            <a:srgbClr val="FEFBDA"/>
          </a:solidFill>
        </p:spPr>
        <p:txBody>
          <a:bodyPr/>
          <a:lstStyle/>
          <a:p>
            <a:endParaRPr lang="en-US" altLang="zh-TW">
              <a:latin typeface="華康儷宋 Std W3" panose="02020300000000000000" pitchFamily="18" charset="-120"/>
              <a:ea typeface="華康儷宋 Std W3" panose="02020300000000000000" pitchFamily="18" charset="-120"/>
            </a:endParaRPr>
          </a:p>
          <a:p>
            <a:endParaRPr lang="zh-TW" altLang="en-US">
              <a:latin typeface="華康儷宋 Std W3" panose="02020300000000000000" pitchFamily="18" charset="-120"/>
              <a:ea typeface="華康儷宋 Std W3" panose="02020300000000000000" pitchFamily="18" charset="-120"/>
            </a:endParaRPr>
          </a:p>
        </p:txBody>
      </p:sp>
    </p:spTree>
    <p:extLst>
      <p:ext uri="{BB962C8B-B14F-4D97-AF65-F5344CB8AC3E}">
        <p14:creationId xmlns:p14="http://schemas.microsoft.com/office/powerpoint/2010/main" val="172633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7F52"/>
        </a:solidFill>
        <a:effectLst/>
      </p:bgPr>
    </p:bg>
    <p:spTree>
      <p:nvGrpSpPr>
        <p:cNvPr id="1" name=""/>
        <p:cNvGrpSpPr/>
        <p:nvPr/>
      </p:nvGrpSpPr>
      <p:grpSpPr>
        <a:xfrm>
          <a:off x="0" y="0"/>
          <a:ext cx="0" cy="0"/>
          <a:chOff x="0" y="0"/>
          <a:chExt cx="0" cy="0"/>
        </a:xfrm>
      </p:grpSpPr>
      <p:sp>
        <p:nvSpPr>
          <p:cNvPr id="2" name="Freeform 2"/>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237924" y="1812986"/>
            <a:ext cx="7071040" cy="7071040"/>
            <a:chOff x="0" y="0"/>
            <a:chExt cx="9428054" cy="9428054"/>
          </a:xfrm>
        </p:grpSpPr>
        <p:grpSp>
          <p:nvGrpSpPr>
            <p:cNvPr id="4" name="Group 4"/>
            <p:cNvGrpSpPr/>
            <p:nvPr/>
          </p:nvGrpSpPr>
          <p:grpSpPr>
            <a:xfrm>
              <a:off x="0" y="0"/>
              <a:ext cx="9428054" cy="942805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6" name="Group 6"/>
            <p:cNvGrpSpPr/>
            <p:nvPr/>
          </p:nvGrpSpPr>
          <p:grpSpPr>
            <a:xfrm>
              <a:off x="766511" y="750431"/>
              <a:ext cx="7895032" cy="789503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grpSp>
        <p:nvGrpSpPr>
          <p:cNvPr id="9" name="Group 9"/>
          <p:cNvGrpSpPr/>
          <p:nvPr/>
        </p:nvGrpSpPr>
        <p:grpSpPr>
          <a:xfrm>
            <a:off x="14983313" y="9421117"/>
            <a:ext cx="2676716" cy="207276"/>
            <a:chOff x="0" y="0"/>
            <a:chExt cx="3568955" cy="276368"/>
          </a:xfrm>
        </p:grpSpPr>
        <p:grpSp>
          <p:nvGrpSpPr>
            <p:cNvPr id="10" name="Group 10"/>
            <p:cNvGrpSpPr/>
            <p:nvPr/>
          </p:nvGrpSpPr>
          <p:grpSpPr>
            <a:xfrm>
              <a:off x="3301803" y="9216"/>
              <a:ext cx="267153" cy="26715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2" name="TextBox 12"/>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10  </a:t>
              </a:r>
              <a:r>
                <a:rPr lang="en-US" sz="1400" spc="70">
                  <a:solidFill>
                    <a:srgbClr val="FFFFFF"/>
                  </a:solidFill>
                  <a:latin typeface="Montserrat Classic"/>
                </a:rPr>
                <a:t>/  19</a:t>
              </a:r>
            </a:p>
          </p:txBody>
        </p:sp>
      </p:grpSp>
      <p:sp>
        <p:nvSpPr>
          <p:cNvPr id="42" name="Freeform 42"/>
          <p:cNvSpPr/>
          <p:nvPr/>
        </p:nvSpPr>
        <p:spPr>
          <a:xfrm>
            <a:off x="1237924" y="940734"/>
            <a:ext cx="7071039" cy="11711866"/>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4"/>
            <a:stretch>
              <a:fillRect/>
            </a:stretch>
          </a:blipFill>
        </p:spPr>
        <p:txBody>
          <a:bodyPr/>
          <a:lstStyle/>
          <a:p>
            <a:endParaRPr lang="zh-TW" altLang="en-US"/>
          </a:p>
        </p:txBody>
      </p:sp>
      <p:sp>
        <p:nvSpPr>
          <p:cNvPr id="44" name="TextBox 9">
            <a:extLst>
              <a:ext uri="{FF2B5EF4-FFF2-40B4-BE49-F238E27FC236}">
                <a16:creationId xmlns:a16="http://schemas.microsoft.com/office/drawing/2014/main" id="{B5D08267-8876-B3B2-4C0E-7709639DBEE5}"/>
              </a:ext>
            </a:extLst>
          </p:cNvPr>
          <p:cNvSpPr txBox="1"/>
          <p:nvPr/>
        </p:nvSpPr>
        <p:spPr>
          <a:xfrm>
            <a:off x="9993553" y="4288801"/>
            <a:ext cx="6099033" cy="1177374"/>
          </a:xfrm>
          <a:prstGeom prst="rect">
            <a:avLst/>
          </a:prstGeom>
        </p:spPr>
        <p:txBody>
          <a:bodyPr lIns="0" tIns="0" rIns="0" bIns="0" rtlCol="0" anchor="t">
            <a:spAutoFit/>
          </a:bodyPr>
          <a:lstStyle/>
          <a:p>
            <a:pPr>
              <a:lnSpc>
                <a:spcPts val="6000"/>
              </a:lnSpc>
            </a:pPr>
            <a:r>
              <a:rPr lang="en-US" altLang="zh-TW" sz="20000">
                <a:solidFill>
                  <a:srgbClr val="FFFFFF"/>
                </a:solidFill>
                <a:latin typeface="Fredoka Bold"/>
              </a:rPr>
              <a:t>03</a:t>
            </a:r>
            <a:endParaRPr lang="en-US" sz="20000">
              <a:solidFill>
                <a:srgbClr val="FFFFFF"/>
              </a:solidFill>
              <a:latin typeface="Fredoka Bold"/>
            </a:endParaRPr>
          </a:p>
        </p:txBody>
      </p:sp>
      <p:sp>
        <p:nvSpPr>
          <p:cNvPr id="8" name="文字方塊 7">
            <a:extLst>
              <a:ext uri="{FF2B5EF4-FFF2-40B4-BE49-F238E27FC236}">
                <a16:creationId xmlns:a16="http://schemas.microsoft.com/office/drawing/2014/main" id="{CF6CA6E0-B369-FB00-807F-1D90A4A80F42}"/>
              </a:ext>
            </a:extLst>
          </p:cNvPr>
          <p:cNvSpPr txBox="1"/>
          <p:nvPr/>
        </p:nvSpPr>
        <p:spPr>
          <a:xfrm>
            <a:off x="9979038" y="5466175"/>
            <a:ext cx="6023429" cy="1569660"/>
          </a:xfrm>
          <a:prstGeom prst="rect">
            <a:avLst/>
          </a:prstGeom>
          <a:noFill/>
        </p:spPr>
        <p:txBody>
          <a:bodyPr wrap="square" rtlCol="0">
            <a:spAutoFit/>
          </a:bodyPr>
          <a:lstStyle/>
          <a:p>
            <a:r>
              <a:rPr lang="zh-TW" altLang="en-US" sz="9600">
                <a:solidFill>
                  <a:schemeClr val="bg1"/>
                </a:solidFill>
                <a:latin typeface="華康儷宋 Std W3" panose="02020300000000000000" pitchFamily="18" charset="-120"/>
                <a:ea typeface="華康儷宋 Std W3" panose="02020300000000000000" pitchFamily="18" charset="-120"/>
              </a:rPr>
              <a:t>標題</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TotalTime>
  <Words>1237</Words>
  <Application>Microsoft Office PowerPoint</Application>
  <PresentationFormat>自訂</PresentationFormat>
  <Paragraphs>259</Paragraphs>
  <Slides>38</Slides>
  <Notes>9</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38</vt:i4>
      </vt:variant>
    </vt:vector>
  </HeadingPairs>
  <TitlesOfParts>
    <vt:vector size="52" baseType="lpstr">
      <vt:lpstr>Montserrat Semi-Bold</vt:lpstr>
      <vt:lpstr>Arial</vt:lpstr>
      <vt:lpstr>Fredoka Bold</vt:lpstr>
      <vt:lpstr>Aptos</vt:lpstr>
      <vt:lpstr>Montserrat Classic Bold</vt:lpstr>
      <vt:lpstr>Montserrat Classic</vt:lpstr>
      <vt:lpstr>Montserrat Bold</vt:lpstr>
      <vt:lpstr>華康雅風體 Std W3</vt:lpstr>
      <vt:lpstr>華康儷宋 Std W3</vt:lpstr>
      <vt:lpstr>Calibri</vt:lpstr>
      <vt:lpstr>華康儷宋 Std W5</vt:lpstr>
      <vt:lpstr>Montserrat</vt:lpstr>
      <vt:lpstr>Montserrat Medium</vt:lpstr>
      <vt:lpstr>Office Theme</vt:lpstr>
      <vt:lpstr>PowerPoint 簡報</vt:lpstr>
      <vt:lpstr>PowerPoint 簡報</vt:lpstr>
      <vt:lpstr>PowerPoint 簡報</vt:lpstr>
      <vt:lpstr>01 摘要</vt:lpstr>
      <vt:lpstr>01 </vt:lpstr>
      <vt:lpstr>PowerPoint 簡報</vt:lpstr>
      <vt:lpstr>02 </vt:lpstr>
      <vt:lpstr>02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wanqing</dc:creator>
  <cp:lastModifiedBy>椀晴 莊</cp:lastModifiedBy>
  <cp:revision>3</cp:revision>
  <dcterms:created xsi:type="dcterms:W3CDTF">2006-08-16T00:00:00Z</dcterms:created>
  <dcterms:modified xsi:type="dcterms:W3CDTF">2024-04-21T08:27:10Z</dcterms:modified>
  <dc:identifier>DAGCun2kBbg</dc:identifier>
</cp:coreProperties>
</file>